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19"/>
  </p:notesMasterIdLst>
  <p:handoutMasterIdLst>
    <p:handoutMasterId r:id="rId20"/>
  </p:handoutMasterIdLst>
  <p:sldIdLst>
    <p:sldId id="401" r:id="rId5"/>
    <p:sldId id="402" r:id="rId6"/>
    <p:sldId id="403" r:id="rId7"/>
    <p:sldId id="414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208" autoAdjust="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1E2188A-CD17-4E3E-AB0E-7A5017BF1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23D623-433B-4523-9829-805747DBC3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684C96-679A-4AB0-A94F-49DC26C2C7AA}" type="datetime1">
              <a:rPr lang="ru-RU" smtClean="0"/>
              <a:t>11.03.2023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2A1CC4-7C05-4403-B82F-FA1957CD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3B9769E3-387F-4E51-9B72-40457A518A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460E3B-D3A0-4EBC-BAC3-B01E8FF89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158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940C9-53F8-4052-82C3-0DC7379A51AC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D0EDF81-139F-488C-872B-4720FBA6BF9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2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rtlCol="0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rtlCol="0"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 3 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41520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41520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3252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43252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2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рафический объект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79392"/>
            <a:ext cx="5266944" cy="1500187"/>
          </a:xfrm>
        </p:spPr>
        <p:txBody>
          <a:bodyPr rtlCol="0"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59168" y="640080"/>
            <a:ext cx="4489704" cy="5596128"/>
          </a:xfrm>
        </p:spPr>
        <p:txBody>
          <a:bodyPr rtlCol="0"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776472"/>
            <a:ext cx="3886200" cy="246888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рафический объект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rtlCol="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11696" y="640079"/>
            <a:ext cx="4837176" cy="556869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55064" y="4087368"/>
            <a:ext cx="3319272" cy="649224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4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endParaRPr lang="ru-RU" noProof="0" dirty="0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Рисунок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Должность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Объект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 2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/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11680"/>
            <a:ext cx="10515600" cy="41605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рафический объект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Рисунок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Рисунок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1" name="Текст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62" name="Текст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3" name="Текст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4" name="Текст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5" name="Текст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6" name="Текст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7" name="Текст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8" name="Текст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9" name="Текст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0" name="Текст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11680"/>
            <a:ext cx="4937760" cy="41605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19088" y="2011680"/>
            <a:ext cx="4937760" cy="41605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190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190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752" y="192895"/>
            <a:ext cx="5596128" cy="3511296"/>
          </a:xfrm>
        </p:spPr>
        <p:txBody>
          <a:bodyPr rtlCol="0">
            <a:normAutofit/>
          </a:bodyPr>
          <a:lstStyle/>
          <a:p>
            <a:pPr rtl="0"/>
            <a:r>
              <a:rPr lang="ru-RU" sz="4000" dirty="0"/>
              <a:t>Примеры успешных моделей сельскохозяйственных кооперативов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5D29EF-CFED-41EF-9138-BE844655F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752" y="3904343"/>
            <a:ext cx="6276391" cy="2760761"/>
          </a:xfrm>
        </p:spPr>
        <p:txBody>
          <a:bodyPr rtlCol="0"/>
          <a:lstStyle/>
          <a:p>
            <a:pPr algn="ctr" rtl="0"/>
            <a:r>
              <a:rPr lang="ru-RU" dirty="0" err="1"/>
              <a:t>Рсо</a:t>
            </a:r>
            <a:r>
              <a:rPr lang="ru-RU" dirty="0"/>
              <a:t> «</a:t>
            </a:r>
            <a:r>
              <a:rPr lang="ru-RU" dirty="0" err="1"/>
              <a:t>агроконтроль</a:t>
            </a:r>
            <a:r>
              <a:rPr lang="ru-RU" dirty="0"/>
              <a:t>»</a:t>
            </a:r>
          </a:p>
          <a:p>
            <a:pPr algn="ctr" rtl="0"/>
            <a:r>
              <a:rPr lang="ru-RU" dirty="0"/>
              <a:t>Методические материалы по сельскохозяйственной кооперации</a:t>
            </a:r>
          </a:p>
          <a:p>
            <a:pPr algn="ctr" rtl="0"/>
            <a:r>
              <a:rPr lang="ru-RU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8BE77-B942-B188-5634-CA29C7CA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СПоК</a:t>
            </a:r>
            <a:r>
              <a:rPr lang="ru-RU" dirty="0"/>
              <a:t> «Гарант-Кредит» - результат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D61F2B-296F-57F5-550C-41C9A5C552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92500" lnSpcReduction="10000"/>
          </a:bodyPr>
          <a:lstStyle/>
          <a:p>
            <a:r>
              <a:rPr lang="ru-RU" dirty="0"/>
              <a:t>Дизельное топливо поставляется членам </a:t>
            </a:r>
            <a:r>
              <a:rPr lang="ru-RU" dirty="0" err="1"/>
              <a:t>СПоК</a:t>
            </a:r>
            <a:r>
              <a:rPr lang="ru-RU" dirty="0"/>
              <a:t> по рыночной цене (или со скидкой 1-2 %),</a:t>
            </a:r>
          </a:p>
          <a:p>
            <a:r>
              <a:rPr lang="ru-RU" dirty="0"/>
              <a:t>Отсутствуют недоливы,</a:t>
            </a:r>
          </a:p>
          <a:p>
            <a:r>
              <a:rPr lang="ru-RU" dirty="0"/>
              <a:t>Обеспечивается заявленное качество,</a:t>
            </a:r>
          </a:p>
          <a:p>
            <a:r>
              <a:rPr lang="ru-RU" dirty="0"/>
              <a:t>Оперативная поставка,</a:t>
            </a:r>
          </a:p>
          <a:p>
            <a:r>
              <a:rPr lang="ru-RU" dirty="0"/>
              <a:t>Рассрочка платежа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2F401E-4091-CD94-ACA3-A5039FC3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71E5D7-587B-22C7-DFE5-A410CA414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9E5F3A-D5EA-220F-38C8-99D7FA64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10</a:t>
            </a:fld>
            <a:endParaRPr lang="ru-RU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0673FB-A018-ED6B-E656-2D32116F096D}"/>
              </a:ext>
            </a:extLst>
          </p:cNvPr>
          <p:cNvSpPr txBox="1"/>
          <p:nvPr/>
        </p:nvSpPr>
        <p:spPr>
          <a:xfrm>
            <a:off x="341086" y="6172200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50 членов кооператива. Объём поставок ГСП за 1 полугодие 2022 г. – 600 тонн</a:t>
            </a:r>
          </a:p>
        </p:txBody>
      </p:sp>
      <p:pic>
        <p:nvPicPr>
          <p:cNvPr id="4100" name="Picture 4" descr="Купить автоцистерны для перевозки топлива, цистерны топливные - полуприцеп  бензовоз SF3338">
            <a:extLst>
              <a:ext uri="{FF2B5EF4-FFF2-40B4-BE49-F238E27FC236}">
                <a16:creationId xmlns:a16="http://schemas.microsoft.com/office/drawing/2014/main" id="{56FAF441-F4C1-6234-D292-DF2C59B25EA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2543969"/>
            <a:ext cx="463867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726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8BE77-B942-B188-5634-CA29C7CA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СПССК «Объединённые производители молока» - результат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D61F2B-296F-57F5-550C-41C9A5C552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ru-RU" dirty="0"/>
              <a:t>Рост цены реализации молока примерно в 2 раза от базовой цены в области,</a:t>
            </a:r>
          </a:p>
          <a:p>
            <a:r>
              <a:rPr lang="ru-RU" dirty="0"/>
              <a:t>Снабжение кормами (жмых и шрот) на условиях, лучших, чем рыночные (без предоплаты, с рассрочкой платежа)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2F401E-4091-CD94-ACA3-A5039FC3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71E5D7-587B-22C7-DFE5-A410CA414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9E5F3A-D5EA-220F-38C8-99D7FA64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11</a:t>
            </a:fld>
            <a:endParaRPr lang="ru-RU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0673FB-A018-ED6B-E656-2D32116F096D}"/>
              </a:ext>
            </a:extLst>
          </p:cNvPr>
          <p:cNvSpPr txBox="1"/>
          <p:nvPr/>
        </p:nvSpPr>
        <p:spPr>
          <a:xfrm>
            <a:off x="341086" y="617220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14 членов кооператива. Объём производства у членов – около 20 % производства молока в области</a:t>
            </a:r>
          </a:p>
        </p:txBody>
      </p:sp>
      <p:pic>
        <p:nvPicPr>
          <p:cNvPr id="5122" name="Picture 2" descr="Инновации в технологическом проектировании ферм КРС">
            <a:extLst>
              <a:ext uri="{FF2B5EF4-FFF2-40B4-BE49-F238E27FC236}">
                <a16:creationId xmlns:a16="http://schemas.microsoft.com/office/drawing/2014/main" id="{A0836E07-7466-C7D6-1FAB-309B9BCDCC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116931"/>
            <a:ext cx="4937125" cy="39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108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8BE77-B942-B188-5634-CA29C7CA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СПССК «Устюженский картофель» - результат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D61F2B-296F-57F5-550C-41C9A5C552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ru-RU" dirty="0"/>
              <a:t>Сбыт произведённого семенного картофеля,</a:t>
            </a:r>
          </a:p>
          <a:p>
            <a:r>
              <a:rPr lang="ru-RU" dirty="0"/>
              <a:t>Возможность планирования производства и спроса на продукцию,</a:t>
            </a:r>
          </a:p>
          <a:p>
            <a:r>
              <a:rPr lang="ru-RU" dirty="0"/>
              <a:t>Доступность научных разработок для малых хозяйств,</a:t>
            </a:r>
          </a:p>
          <a:p>
            <a:r>
              <a:rPr lang="ru-RU" dirty="0"/>
              <a:t>Консолидированная позиция в конфликтных вопросах с внешними контрагентами</a:t>
            </a:r>
          </a:p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EEC1AE3F-0E9F-2693-28E7-F41B5EF6FD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28099" y="2011363"/>
            <a:ext cx="3120627" cy="4160837"/>
          </a:xfrm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id="{592F401E-4091-CD94-ACA3-A5039FC3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71E5D7-587B-22C7-DFE5-A410CA414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9E5F3A-D5EA-220F-38C8-99D7FA64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12</a:t>
            </a:fld>
            <a:endParaRPr lang="ru-RU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0673FB-A018-ED6B-E656-2D32116F096D}"/>
              </a:ext>
            </a:extLst>
          </p:cNvPr>
          <p:cNvSpPr txBox="1"/>
          <p:nvPr/>
        </p:nvSpPr>
        <p:spPr>
          <a:xfrm>
            <a:off x="341086" y="6172200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 членов кооператива с общей площадью земли около 1000 га</a:t>
            </a:r>
          </a:p>
        </p:txBody>
      </p:sp>
    </p:spTree>
    <p:extLst>
      <p:ext uri="{BB962C8B-B14F-4D97-AF65-F5344CB8AC3E}">
        <p14:creationId xmlns:p14="http://schemas.microsoft.com/office/powerpoint/2010/main" val="137389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8BE77-B942-B188-5634-CA29C7CA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СППК «Вейделевское молоко» - результат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D61F2B-296F-57F5-550C-41C9A5C552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ru-RU" dirty="0"/>
              <a:t>Сбыт произведённого сборного молока на заводскую переработку по заводской цене за вычетом издержек,</a:t>
            </a:r>
          </a:p>
          <a:p>
            <a:r>
              <a:rPr lang="ru-RU" dirty="0"/>
              <a:t>Зависимость цены закупки от жирности молока,</a:t>
            </a:r>
          </a:p>
          <a:p>
            <a:r>
              <a:rPr lang="ru-RU" dirty="0"/>
              <a:t>Регулярность расчётов (2 раза в месяц) – стабильность и прогнозируемость бюджета ЛПХ</a:t>
            </a:r>
          </a:p>
          <a:p>
            <a:r>
              <a:rPr lang="ru-RU" dirty="0"/>
              <a:t>Вовлечённость кооператива в жизнь муниципального района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BEFF3FB-0F02-8350-ECBF-A62EAAA382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9850" y="2240360"/>
            <a:ext cx="4937125" cy="3702843"/>
          </a:xfrm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id="{592F401E-4091-CD94-ACA3-A5039FC3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71E5D7-587B-22C7-DFE5-A410CA414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9E5F3A-D5EA-220F-38C8-99D7FA64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13</a:t>
            </a:fld>
            <a:endParaRPr lang="ru-RU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0673FB-A018-ED6B-E656-2D32116F096D}"/>
              </a:ext>
            </a:extLst>
          </p:cNvPr>
          <p:cNvSpPr txBox="1"/>
          <p:nvPr/>
        </p:nvSpPr>
        <p:spPr>
          <a:xfrm>
            <a:off x="341086" y="6172200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450 членов кооператива</a:t>
            </a:r>
          </a:p>
        </p:txBody>
      </p:sp>
    </p:spTree>
    <p:extLst>
      <p:ext uri="{BB962C8B-B14F-4D97-AF65-F5344CB8AC3E}">
        <p14:creationId xmlns:p14="http://schemas.microsoft.com/office/powerpoint/2010/main" val="315591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1BBF1-177E-96D2-835E-D1EF451D0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/>
              <a:t>Кооперация – не для всех, потому что…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BD764916-3A81-DDA6-0EB8-F20E722910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8024" y="2011680"/>
            <a:ext cx="4098112" cy="4160520"/>
          </a:xfr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61D525D-7B93-8661-0FAA-312B26AE6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800"/>
              <a:t>Члены кооператива считают свои бюджеты,</a:t>
            </a:r>
          </a:p>
          <a:p>
            <a:pPr>
              <a:lnSpc>
                <a:spcPct val="90000"/>
              </a:lnSpc>
            </a:pPr>
            <a:r>
              <a:rPr lang="ru-RU" sz="1800"/>
              <a:t>Члены кооператива умеют общаться между собой и слышать друг друга,</a:t>
            </a:r>
          </a:p>
          <a:p>
            <a:pPr>
              <a:lnSpc>
                <a:spcPct val="90000"/>
              </a:lnSpc>
            </a:pPr>
            <a:r>
              <a:rPr lang="ru-RU" sz="1800"/>
              <a:t>Члены кооператива договариваются о совместных действиях и выполняют принятые на себя обязательства,</a:t>
            </a:r>
          </a:p>
          <a:p>
            <a:pPr>
              <a:lnSpc>
                <a:spcPct val="90000"/>
              </a:lnSpc>
            </a:pPr>
            <a:r>
              <a:rPr lang="ru-RU" sz="1800"/>
              <a:t>Члены кооператива готовы справедливо оплачивать работу профессионала,</a:t>
            </a:r>
          </a:p>
          <a:p>
            <a:pPr>
              <a:lnSpc>
                <a:spcPct val="90000"/>
              </a:lnSpc>
            </a:pPr>
            <a:r>
              <a:rPr lang="ru-RU" sz="1800"/>
              <a:t>Члены кооператива готовы обеспечивать стандарты качества</a:t>
            </a:r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9B66FFD0-A501-A0AC-2B2B-C8F95BADA7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3AA54D58-F46C-09E4-4C55-FA9BB064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A4DD44-B01B-586A-5ED8-868CEEA1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ru-RU" noProof="0" smtClean="0"/>
              <a:pPr rtl="0">
                <a:spcAft>
                  <a:spcPts val="600"/>
                </a:spcAft>
              </a:pPr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9199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8B7AE-ECE6-9807-7B34-DD1AC306E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Основные признаки сельскохозяйственного потребительского кооператива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1BE3FB-B27F-6F51-920C-830AC8210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 осуществляет производства сельскохозяйственной продукции, оказывает услуги, вспомогательные по отношению к сельскохозяйственному производству (снабжение, сбыт, переработка, механизированные услуги, профессиональные консультации и т.д.),</a:t>
            </a:r>
          </a:p>
          <a:p>
            <a:r>
              <a:rPr lang="ru-RU" dirty="0"/>
              <a:t>Обслуживает сельскохозяйственных товаропроизводителей – членов (собственников, совладельцев кооператива), которыми и управляется, члены являются инвесторами кооператива.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5EA12B-3D86-B63B-7902-A896EDC89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AF8A33-3702-975A-DD60-6F005CE1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08BC58-114C-4A23-6613-ECCB3460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59483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C457C3-890D-EBBA-31C2-7CE11D3C9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514" y="9390"/>
            <a:ext cx="1505713" cy="2180272"/>
          </a:xfrm>
          <a:prstGeom prst="rect">
            <a:avLst/>
          </a:prstGeom>
        </p:spPr>
      </p:pic>
      <p:pic>
        <p:nvPicPr>
          <p:cNvPr id="1026" name="Picture 2" descr="Хвост дьявола Клип Арт Скачать">
            <a:extLst>
              <a:ext uri="{FF2B5EF4-FFF2-40B4-BE49-F238E27FC236}">
                <a16:creationId xmlns:a16="http://schemas.microsoft.com/office/drawing/2014/main" id="{B935BF8E-2FA6-2697-E749-DB08D856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4629" cy="220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53951FA-6FF2-A95F-3689-9D2BA0439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такое «успешный кооператив»?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707D236-FBA8-616B-391B-9FCBF6432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87565"/>
            <a:ext cx="4937760" cy="658949"/>
          </a:xfrm>
        </p:spPr>
        <p:txBody>
          <a:bodyPr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Неверные критерии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E1E47540-DF5D-86E1-AA1A-A19C62C44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06171"/>
            <a:ext cx="4937760" cy="3984317"/>
          </a:xfrm>
        </p:spPr>
        <p:txBody>
          <a:bodyPr anchor="ctr">
            <a:normAutofit/>
          </a:bodyPr>
          <a:lstStyle/>
          <a:p>
            <a:r>
              <a:rPr lang="ru-RU" sz="2000" dirty="0"/>
              <a:t>Прибыльный (рентабельный) кооператив,</a:t>
            </a:r>
          </a:p>
          <a:p>
            <a:r>
              <a:rPr lang="ru-RU" sz="2000" dirty="0"/>
              <a:t>Кооператив, закупающий продукцию у широкого круга малых форм хозяйствования на селе (не входящих в кооператив, входящих на правах ассоциированных членов),</a:t>
            </a:r>
          </a:p>
          <a:p>
            <a:r>
              <a:rPr lang="ru-RU" sz="2000" dirty="0"/>
              <a:t>Кооператив, получивший большой грант на развитие материально-технической базы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DFD0C6BD-BFDE-06AB-87B2-862988A0A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1387565"/>
            <a:ext cx="4937760" cy="658949"/>
          </a:xfrm>
        </p:spPr>
        <p:txBody>
          <a:bodyPr anchor="ctr"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Верные критерии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35840EC-F709-E3C7-F685-0EDEA06E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2206171"/>
            <a:ext cx="4937760" cy="3984317"/>
          </a:xfrm>
        </p:spPr>
        <p:txBody>
          <a:bodyPr anchor="ctr"/>
          <a:lstStyle/>
          <a:p>
            <a:r>
              <a:rPr lang="ru-RU" dirty="0"/>
              <a:t>Делает для членов доступными ранее недоступные рынки,</a:t>
            </a:r>
          </a:p>
          <a:p>
            <a:r>
              <a:rPr lang="ru-RU" dirty="0"/>
              <a:t>Делает доступной ранее недоступную цену и (или) условия сделок,</a:t>
            </a:r>
          </a:p>
          <a:p>
            <a:r>
              <a:rPr lang="ru-RU" dirty="0"/>
              <a:t>Обеспечивает комфортные условия сделок вне зависимости от размера хозяйства,</a:t>
            </a:r>
          </a:p>
          <a:p>
            <a:r>
              <a:rPr lang="ru-RU" dirty="0"/>
              <a:t>Действует на протяжении длительного (сопоставимого с деятельностью хозяйства) времени,</a:t>
            </a:r>
          </a:p>
          <a:p>
            <a:r>
              <a:rPr lang="ru-RU" dirty="0"/>
              <a:t>Сохраняет у членов произведённую ими добавленную стоимость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2A0C1F-29D0-7E21-28D7-1371E76FA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BB598F-EBB3-A0B7-F680-76396BB05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DD674C-DDC5-6062-C5DE-74896B55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4194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31BA8-2B0D-F8CB-0A06-1867F56FB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«Эффективные» кооперативы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4C8CB8-3F6A-0F40-538A-30C839F93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СПоК</a:t>
            </a:r>
            <a:r>
              <a:rPr lang="ru-RU" dirty="0"/>
              <a:t> «Гарант-Кредит» – осуществляет снабжение дизельным топливом КФХ зернового направления Саратовской области,</a:t>
            </a:r>
          </a:p>
          <a:p>
            <a:r>
              <a:rPr lang="ru-RU" dirty="0"/>
              <a:t>СПССК «Объединенные производители молока» - СХО осуществляет сбыт молока сельскохозяйственных предприятий Владимирской области,</a:t>
            </a:r>
          </a:p>
          <a:p>
            <a:r>
              <a:rPr lang="ru-RU" dirty="0"/>
              <a:t>СПССК «Устюженский картофель» - осуществляет сбыт семенного картофеля, выращенного КФХ Устюженского района Вологодской области,</a:t>
            </a:r>
          </a:p>
          <a:p>
            <a:r>
              <a:rPr lang="ru-RU" dirty="0"/>
              <a:t>СППК «Вейделевское молоко» – осуществляет сбыт молока, произведённого в ЛПХ и </a:t>
            </a:r>
            <a:r>
              <a:rPr lang="ru-RU"/>
              <a:t>малых КФХ </a:t>
            </a:r>
            <a:r>
              <a:rPr lang="ru-RU" dirty="0"/>
              <a:t>Вейделевского района Белгородской области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E55C38-AEB2-477F-FB6D-68AC72FC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8033A7-3A2C-D9E8-3585-21BF4A1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569921-FF06-8C2B-9DB4-3FFF3F9A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13802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4773D5-EC0F-2EAE-B4C9-1F5118C14B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030816"/>
            <a:ext cx="5772913" cy="2857591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4D33AF4-90C1-6ED5-33CB-05EE999C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Членская база кооператива</a:t>
            </a:r>
            <a:endParaRPr lang="ru-RU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F012CF22-070E-A24C-0F6B-C5B2695DF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7571" y="2011680"/>
            <a:ext cx="4937760" cy="3656454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r>
              <a:rPr lang="ru-RU" sz="3200" dirty="0"/>
              <a:t>Членская база кооператива однородна (хозяйства одной специализации, на одной территории, схожего масштаба деятельности)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4257F1BA-DC4E-73C4-AE5E-1373C6217D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СПоК</a:t>
            </a:r>
            <a:r>
              <a:rPr lang="ru-RU" dirty="0"/>
              <a:t> «Гарант-Кредит» – крупные КФХ зернового направления Саратовской области,</a:t>
            </a:r>
          </a:p>
          <a:p>
            <a:r>
              <a:rPr lang="ru-RU" dirty="0"/>
              <a:t>СПССК «Объединенные производители молока» - СХО средних масштабов деятельности Владимирской области,</a:t>
            </a:r>
          </a:p>
          <a:p>
            <a:r>
              <a:rPr lang="ru-RU" dirty="0"/>
              <a:t>СПССК «Устюженский картофель» - КФХ – производители семенного картофеля Устюженского района Вологодской области</a:t>
            </a:r>
          </a:p>
          <a:p>
            <a:r>
              <a:rPr lang="ru-RU" dirty="0"/>
              <a:t>СППК «Вейделевское молоко» – ЛПХ и малые КФХ молочного направления Вейделевского района Белгородской области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AE919EB-FCDB-1CF4-E228-C88B89B3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A668A1-DD05-13C3-EF5F-3116AA9A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C9CA0A-BC74-6EB6-B3C3-A239CCF90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92347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4D33AF4-90C1-6ED5-33CB-05EE999C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28" y="96722"/>
            <a:ext cx="8403771" cy="1325563"/>
          </a:xfrm>
        </p:spPr>
        <p:txBody>
          <a:bodyPr/>
          <a:lstStyle/>
          <a:p>
            <a:pPr algn="ctr"/>
            <a:r>
              <a:rPr lang="ru-RU" dirty="0"/>
              <a:t>Направление деятельности кооператива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F012CF22-070E-A24C-0F6B-C5B2695DF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142"/>
            <a:ext cx="4648200" cy="3995057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/>
              <a:t>Делегируемая функция всегда конкретна: члены кооператива понимают, какую именно потребность и каким образом будет удовлетворять кооператив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4257F1BA-DC4E-73C4-AE5E-1373C6217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6057" y="1494971"/>
            <a:ext cx="6429829" cy="4677229"/>
          </a:xfrm>
        </p:spPr>
        <p:txBody>
          <a:bodyPr anchor="ctr">
            <a:noAutofit/>
          </a:bodyPr>
          <a:lstStyle/>
          <a:p>
            <a:r>
              <a:rPr lang="ru-RU" sz="2400" dirty="0" err="1"/>
              <a:t>СПоК</a:t>
            </a:r>
            <a:r>
              <a:rPr lang="ru-RU" sz="2400" dirty="0"/>
              <a:t> «Гарант-Кредит» – снабжение дизельным топливом от заводов-изготовителей</a:t>
            </a:r>
          </a:p>
          <a:p>
            <a:r>
              <a:rPr lang="ru-RU" sz="2400" dirty="0"/>
              <a:t>СПССК «Объединенные производители молока» - организация сбыта оптовой партии молока</a:t>
            </a:r>
          </a:p>
          <a:p>
            <a:r>
              <a:rPr lang="ru-RU" sz="2400" dirty="0"/>
              <a:t>СПССК «Устюженский картофель» - поиск целевых групп покупателей семенного картофеля</a:t>
            </a:r>
          </a:p>
          <a:p>
            <a:r>
              <a:rPr lang="ru-RU" sz="2400" dirty="0"/>
              <a:t>СППК «Вейделевское молоко» – организация сбыта оптовой партии молока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AE919EB-FCDB-1CF4-E228-C88B89B3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A668A1-DD05-13C3-EF5F-3116AA9A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C9CA0A-BC74-6EB6-B3C3-A239CCF90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6</a:t>
            </a:fld>
            <a:endParaRPr lang="ru-RU" noProof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06EA6B-91EF-5078-22C6-6EA0E4BA1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6712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76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49BEB-6EDB-C259-996C-89D545633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Руководитель кооператива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1951AE-968B-EF45-530D-7AC56C8A8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62100" y="1451429"/>
            <a:ext cx="4374244" cy="472077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dirty="0"/>
              <a:t>Единоличный исполнительный орган:</a:t>
            </a:r>
          </a:p>
          <a:p>
            <a:r>
              <a:rPr lang="ru-RU" sz="2400" dirty="0"/>
              <a:t>обладает высоким уровнем квалификации в сфере деятельности кооператива;</a:t>
            </a:r>
          </a:p>
          <a:p>
            <a:r>
              <a:rPr lang="ru-RU" sz="2400" dirty="0"/>
              <a:t>не является сельскохозяйственным товаропроизводителем;</a:t>
            </a:r>
          </a:p>
          <a:p>
            <a:r>
              <a:rPr lang="ru-RU" sz="2400" dirty="0"/>
              <a:t>согласен работать за зарплату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CB6572-D892-BB61-8AA2-6FD5E50BE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658" y="1571216"/>
            <a:ext cx="5718629" cy="4481195"/>
          </a:xfrm>
        </p:spPr>
        <p:txBody>
          <a:bodyPr>
            <a:noAutofit/>
          </a:bodyPr>
          <a:lstStyle/>
          <a:p>
            <a:r>
              <a:rPr lang="ru-RU" sz="2200" dirty="0" err="1"/>
              <a:t>СПоК</a:t>
            </a:r>
            <a:r>
              <a:rPr lang="ru-RU" sz="2200" dirty="0"/>
              <a:t> «Гарант-Кредит» – бывший руководитель сельскохозяйственного кредитного кооператива</a:t>
            </a:r>
          </a:p>
          <a:p>
            <a:r>
              <a:rPr lang="ru-RU" sz="2200" dirty="0"/>
              <a:t>СПССК «Объединенные производители молока» - специалист в маркетинге молока</a:t>
            </a:r>
          </a:p>
          <a:p>
            <a:r>
              <a:rPr lang="ru-RU" sz="2200" dirty="0"/>
              <a:t>СПССК «Устюженский картофель» - агроном – специалист по возделыванию картофеля</a:t>
            </a:r>
          </a:p>
          <a:p>
            <a:r>
              <a:rPr lang="ru-RU" sz="2200" dirty="0"/>
              <a:t>СППК «Вейделевское молоко» – менеджер с опытом руководящей работы в РАЙПО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E51537-8D78-7140-72E8-67C0FE723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16304D-CF49-5078-E119-9D4352F6D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F9367-8CA5-91C0-9C03-FDC86F0C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7</a:t>
            </a:fld>
            <a:endParaRPr lang="ru-RU" noProof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0E6E55-6519-B36E-5FC8-260399FCD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621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1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4D33AF4-90C1-6ED5-33CB-05EE999C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Источники средств для финансирования деятельности кооператива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F012CF22-070E-A24C-0F6B-C5B2695DF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4794" y="1690688"/>
            <a:ext cx="6315887" cy="1785937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ru-RU" sz="3200" dirty="0"/>
              <a:t>Члены кооператива осознают необходимость финансирования его деятельности, согласовывают между собой и обеспечивают кооператив финансовыми ресурсами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4257F1BA-DC4E-73C4-AE5E-1373C6217D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ru-RU" dirty="0" err="1"/>
              <a:t>СПоК</a:t>
            </a:r>
            <a:r>
              <a:rPr lang="ru-RU" dirty="0"/>
              <a:t> «Гарант-Кредит» – торговая наценка, проценты за товарный кредит</a:t>
            </a:r>
          </a:p>
          <a:p>
            <a:r>
              <a:rPr lang="ru-RU" dirty="0"/>
              <a:t>СПССК «Объединенные производители молока» - агентское вознаграждение, членские взносы</a:t>
            </a:r>
          </a:p>
          <a:p>
            <a:r>
              <a:rPr lang="ru-RU" dirty="0"/>
              <a:t>СПССК «Устюженский картофель» - членские взносы, агентское вознаграждение, членские взносы</a:t>
            </a:r>
          </a:p>
          <a:p>
            <a:r>
              <a:rPr lang="ru-RU" dirty="0"/>
              <a:t>СППК «Вейделевское молоко» – торговая наценка на молоко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AE919EB-FCDB-1CF4-E228-C88B89B3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A668A1-DD05-13C3-EF5F-3116AA9A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C9CA0A-BC74-6EB6-B3C3-A239CCF90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8</a:t>
            </a:fld>
            <a:endParaRPr lang="ru-RU" noProof="0"/>
          </a:p>
        </p:txBody>
      </p:sp>
      <p:pic>
        <p:nvPicPr>
          <p:cNvPr id="3076" name="Picture 4" descr="Экономисты объяснили, к каким людям «не идут» деньги - Рамблер/финансы">
            <a:extLst>
              <a:ext uri="{FF2B5EF4-FFF2-40B4-BE49-F238E27FC236}">
                <a16:creationId xmlns:a16="http://schemas.microsoft.com/office/drawing/2014/main" id="{3F9D4C5C-ACA4-95E4-B4A8-862AEFF3D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6625"/>
            <a:ext cx="54673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007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4D33AF4-90C1-6ED5-33CB-05EE999C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20992"/>
            <a:ext cx="9809813" cy="1325563"/>
          </a:xfrm>
        </p:spPr>
        <p:txBody>
          <a:bodyPr/>
          <a:lstStyle/>
          <a:p>
            <a:pPr algn="ctr"/>
            <a:r>
              <a:rPr lang="ru-RU" dirty="0"/>
              <a:t>Использование средств государственной поддержки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F012CF22-070E-A24C-0F6B-C5B2695DF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633" y="3406286"/>
            <a:ext cx="4937760" cy="2950064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ru-RU" sz="3200" dirty="0"/>
              <a:t>Государственная поддержка не является ни целью, ни решающим фактором деятельности кооператива; если кооператив использует средства государственной поддержки, то они имеют вспомогательный характер («деятельность не остановилась бы и в отсутствие государственной поддержки»)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4257F1BA-DC4E-73C4-AE5E-1373C6217D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ru-RU" dirty="0" err="1"/>
              <a:t>СПоК</a:t>
            </a:r>
            <a:r>
              <a:rPr lang="ru-RU" dirty="0"/>
              <a:t> «Гарант-Кредит» – не использует и не использовал государственную поддержку</a:t>
            </a:r>
          </a:p>
          <a:p>
            <a:r>
              <a:rPr lang="ru-RU" dirty="0"/>
              <a:t>СПССК «Объединенные производители молока» - не использует и не использовал государственную поддержку</a:t>
            </a:r>
          </a:p>
          <a:p>
            <a:r>
              <a:rPr lang="ru-RU" dirty="0"/>
              <a:t>СПССК «Устюженский картофель» - имел один эпизодический опыт (не ставший фактором развития)</a:t>
            </a:r>
          </a:p>
          <a:p>
            <a:r>
              <a:rPr lang="ru-RU" dirty="0"/>
              <a:t>СППК «Вейделевское молоко» – использует субсидии на реализацию молока и покупку техники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AE919EB-FCDB-1CF4-E228-C88B89B3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A668A1-DD05-13C3-EF5F-3116AA9A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C9CA0A-BC74-6EB6-B3C3-A239CCF90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9</a:t>
            </a:fld>
            <a:endParaRPr lang="ru-RU" noProof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29E65C-C4C0-1669-31BA-5622B170D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2" y="1001588"/>
            <a:ext cx="4138034" cy="232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58269"/>
      </p:ext>
    </p:extLst>
  </p:cSld>
  <p:clrMapOvr>
    <a:masterClrMapping/>
  </p:clrMapOvr>
</p:sld>
</file>

<file path=ppt/theme/theme1.xml><?xml version="1.0" encoding="utf-8"?>
<a:theme xmlns:a="http://schemas.openxmlformats.org/drawingml/2006/main" name="Кисть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399992_TF89080264_Win32.potx" id="{428D9069-58EC-4783-870A-04463FA03883}" vid="{0960D2B8-4321-41E6-8967-AFDAD9D0417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оформлением Кисть</Template>
  <TotalTime>329</TotalTime>
  <Words>897</Words>
  <Application>Microsoft Office PowerPoint</Application>
  <PresentationFormat>Широкоэкранный</PresentationFormat>
  <Paragraphs>99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Кисть</vt:lpstr>
      <vt:lpstr>Примеры успешных моделей сельскохозяйственных кооперативов</vt:lpstr>
      <vt:lpstr>Основные признаки сельскохозяйственного потребительского кооператива</vt:lpstr>
      <vt:lpstr>Что такое «успешный кооператив»?</vt:lpstr>
      <vt:lpstr>«Эффективные» кооперативы</vt:lpstr>
      <vt:lpstr>Членская база кооператива</vt:lpstr>
      <vt:lpstr>Направление деятельности кооператива</vt:lpstr>
      <vt:lpstr>Руководитель кооператива</vt:lpstr>
      <vt:lpstr>Источники средств для финансирования деятельности кооператива</vt:lpstr>
      <vt:lpstr>Использование средств государственной поддержки</vt:lpstr>
      <vt:lpstr>СПоК «Гарант-Кредит» - результат деятельности</vt:lpstr>
      <vt:lpstr>СПССК «Объединённые производители молока» - результат деятельности</vt:lpstr>
      <vt:lpstr>СПССК «Устюженский картофель» - результат деятельности</vt:lpstr>
      <vt:lpstr>СППК «Вейделевское молоко» - результат деятельности</vt:lpstr>
      <vt:lpstr>Кооперация – не для всех, потому что…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Кисть</dc:title>
  <dc:creator>euser519</dc:creator>
  <cp:lastModifiedBy>euser519</cp:lastModifiedBy>
  <cp:revision>30</cp:revision>
  <dcterms:created xsi:type="dcterms:W3CDTF">2022-08-08T07:54:45Z</dcterms:created>
  <dcterms:modified xsi:type="dcterms:W3CDTF">2023-03-11T20:49:27Z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