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2" r:id="rId3"/>
    <p:sldId id="403" r:id="rId4"/>
    <p:sldId id="364" r:id="rId5"/>
    <p:sldId id="1297" r:id="rId6"/>
    <p:sldId id="1301" r:id="rId7"/>
    <p:sldId id="1300" r:id="rId8"/>
    <p:sldId id="1302" r:id="rId9"/>
    <p:sldId id="1303" r:id="rId10"/>
    <p:sldId id="1304" r:id="rId11"/>
    <p:sldId id="1305" r:id="rId12"/>
    <p:sldId id="1298" r:id="rId13"/>
    <p:sldId id="1306" r:id="rId14"/>
    <p:sldId id="1307" r:id="rId15"/>
    <p:sldId id="1308" r:id="rId16"/>
    <p:sldId id="1309" r:id="rId17"/>
    <p:sldId id="1310" r:id="rId18"/>
    <p:sldId id="1311" r:id="rId19"/>
    <p:sldId id="1299" r:id="rId20"/>
    <p:sldId id="1312" r:id="rId21"/>
    <p:sldId id="1313" r:id="rId22"/>
    <p:sldId id="1314" r:id="rId23"/>
    <p:sldId id="1295" r:id="rId24"/>
  </p:sldIdLst>
  <p:sldSz cx="12192000" cy="6858000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F31F1-A7AB-42C3-B213-806786B8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195-2ABD-425A-B7DB-86001BEC0544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4685E-6BE3-4EF0-BF59-4D5F96B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DCD0A-F745-4A2F-8A9D-49FC7DDF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3E78-1F7F-425B-A6A2-266DA7F6A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5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79CC8-6CB2-4312-B8E0-30D8E2BB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5019-E9FA-44B6-B885-63A6FF8757A5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F7542-D6E1-46CF-8200-01C957C1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FB1A0-D811-4F5F-872B-9E8C20C6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4E8C-2158-4310-97B3-8EAD8B692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2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0F63-6450-4529-B4AA-5B742F7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7903-7532-4CD7-9038-D7C8D5053B13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2D1BA-C971-4B17-8EF7-148BFB82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604D1-D77D-40EB-844A-6A237528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C5F2-A6E7-48C0-A848-5A77193E9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6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EDB90-5C97-41A0-A08C-EEEDA02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DD58-4736-4A43-A295-60C5D6D763D9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0DF364-ECE5-4CFC-A3C2-CC72DD99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2F28E4-0C92-4718-916F-17FF20CE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CE79-2EF0-4905-A877-77E3A5DAB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D59C-1CAA-4829-A91A-9D685907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0D9B-3BBD-4FC4-991E-B44EC16311E8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B8A26-081E-4F63-BC73-E10A9100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2D2DF-FE31-4A78-BD6D-363A6581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83564-A731-4B78-939D-1FBA06685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21B1B498-5719-4A08-A018-B779B08B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A760-69B0-456F-912E-5CAD009A8185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E3DD878-A581-4C32-A0A2-E430207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D6E838CF-695F-4F73-9DD0-AE32B86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39F0-A447-40EC-A8CB-8FF2C89D0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1E84B8-2C07-437C-A22E-0274CB50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6D09-5515-4AF2-AF8B-3A6B13B90716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3F3781F-0BFD-4C4E-809C-920A15E5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02D41F-0AAC-495B-A26A-5D0F58C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3DEF-767E-4719-AD93-2B70C9502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7D6121-26E9-4B5B-AAD6-7DE10DC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907F-9885-415F-B7E6-A6790F725F12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D5FBD6C-9EEC-425D-8098-4F136894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DE4AD6-83A4-4221-B8EF-05AD71D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7103-D934-46D6-985A-EAAB64281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6B70029-9001-4B83-86E1-24C84DE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F12B-EA61-408E-85BF-83D5BBD5094D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65891D-1F70-4095-B08D-5DCD055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561BBD4-430A-440F-B78F-60663D5D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29D9-D105-441E-99F9-D6270467D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5292292-65D3-4B1A-912E-2A475E8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98B5-41E7-49D1-95AD-3CBC48D7C077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7B15D8C-394B-42F3-B03F-63404C62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2F4A97-0A64-4E22-A58C-649D85C6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AD8A-9A5D-4407-8EEB-4DAE6CC22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9C4F51-3BCF-4CF1-A29E-B10F531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931-3861-41E8-A163-30DD0A66B68D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B41538-C922-4ED5-88A2-6DDC960C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4A8017-617F-4EFB-9F79-2AEFDD60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B064-B319-41A4-83DD-360E3F58C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87BBEED-64FB-4EE4-B1A7-FDF6A59B5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BE9C372-FA3E-46E3-B447-E64D9B279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2E301-DE31-4FC2-887C-328EEE231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4DAA3-6C4F-43F2-B5E0-7BA319865506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887F1-5FB0-4F98-AF78-52AE028F9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4F7FB-1D4A-42E2-8F9B-EC3321FC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AF5C36-FA02-4E55-8FB2-73F3C315EA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8" r:id="rId2"/>
    <p:sldLayoutId id="2147483840" r:id="rId3"/>
    <p:sldLayoutId id="2147483849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grokontrol.ru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eminar@agrokontrol.ru" TargetMode="External"/><Relationship Id="rId4" Type="http://schemas.openxmlformats.org/officeDocument/2006/relationships/hyperlink" Target="mailto:info@agrokontro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731A-A1B0-4E07-8066-21E5280E4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Экономические механизмы работы </a:t>
            </a:r>
            <a:r>
              <a:rPr lang="ru-RU" sz="3600" dirty="0" err="1">
                <a:solidFill>
                  <a:schemeClr val="bg1"/>
                </a:solidFill>
              </a:rPr>
              <a:t>СПоК</a:t>
            </a:r>
            <a:r>
              <a:rPr lang="ru-RU" sz="3600" dirty="0">
                <a:solidFill>
                  <a:schemeClr val="bg1"/>
                </a:solidFill>
              </a:rPr>
              <a:t> в целях развития его членов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8F696E-61A7-4D68-8BD8-1B1DB5591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Методика деятельности </a:t>
            </a:r>
            <a:r>
              <a:rPr lang="ru-RU" sz="2000" dirty="0" err="1">
                <a:solidFill>
                  <a:schemeClr val="bg1"/>
                </a:solidFill>
              </a:rPr>
              <a:t>СПоК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2023 г.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499B5-72C9-4315-B7A5-C479FF48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r="10813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2400"/>
              <a:t>Экономический механизм деятельности частного закупщика:</a:t>
            </a:r>
            <a:br>
              <a:rPr lang="en-US" sz="2400"/>
            </a:br>
            <a:r>
              <a:rPr lang="en-US" sz="2400"/>
              <a:t>Часть 5. Определение цены покупки молока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1800" dirty="0" err="1"/>
              <a:t>Задача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Предприниматель</a:t>
            </a:r>
            <a:r>
              <a:rPr lang="en-US" sz="1800" dirty="0"/>
              <a:t> </a:t>
            </a:r>
            <a:r>
              <a:rPr lang="en-US" sz="1800" dirty="0" err="1"/>
              <a:t>заинтересован</a:t>
            </a:r>
            <a:r>
              <a:rPr lang="en-US" sz="1800" dirty="0"/>
              <a:t> в </a:t>
            </a:r>
            <a:r>
              <a:rPr lang="en-US" sz="1800" dirty="0" err="1"/>
              <a:t>получении</a:t>
            </a:r>
            <a:r>
              <a:rPr lang="en-US" sz="1800" dirty="0"/>
              <a:t> </a:t>
            </a:r>
            <a:r>
              <a:rPr lang="en-US" sz="1800" dirty="0" err="1"/>
              <a:t>максимальной</a:t>
            </a:r>
            <a:r>
              <a:rPr lang="en-US" sz="1800" dirty="0"/>
              <a:t> </a:t>
            </a:r>
            <a:r>
              <a:rPr lang="en-US" sz="1800" dirty="0" err="1"/>
              <a:t>прибыли</a:t>
            </a:r>
            <a:r>
              <a:rPr lang="en-US" sz="1800" dirty="0"/>
              <a:t>, </a:t>
            </a:r>
            <a:r>
              <a:rPr lang="en-US" sz="1800" dirty="0" err="1"/>
              <a:t>которая</a:t>
            </a:r>
            <a:r>
              <a:rPr lang="en-US" sz="1800" dirty="0"/>
              <a:t> </a:t>
            </a:r>
            <a:r>
              <a:rPr lang="en-US" sz="1800" dirty="0" err="1"/>
              <a:t>формируется</a:t>
            </a:r>
            <a:r>
              <a:rPr lang="en-US" sz="1800" dirty="0"/>
              <a:t> </a:t>
            </a:r>
            <a:r>
              <a:rPr lang="en-US" sz="1800" dirty="0" err="1"/>
              <a:t>как</a:t>
            </a:r>
            <a:r>
              <a:rPr lang="en-US" sz="1800" dirty="0"/>
              <a:t> </a:t>
            </a:r>
            <a:r>
              <a:rPr lang="en-US" sz="1800" dirty="0" err="1"/>
              <a:t>разница</a:t>
            </a:r>
            <a:r>
              <a:rPr lang="en-US" sz="1800" dirty="0"/>
              <a:t> </a:t>
            </a:r>
            <a:r>
              <a:rPr lang="en-US" sz="1800" dirty="0" err="1"/>
              <a:t>выручки</a:t>
            </a:r>
            <a:r>
              <a:rPr lang="en-US" sz="1800" dirty="0"/>
              <a:t> и </a:t>
            </a:r>
            <a:r>
              <a:rPr lang="en-US" sz="1800" dirty="0" err="1"/>
              <a:t>затрат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/>
              <a:t>Решение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Предприниматель</a:t>
            </a:r>
            <a:r>
              <a:rPr lang="en-US" sz="1800" dirty="0"/>
              <a:t> – </a:t>
            </a:r>
            <a:r>
              <a:rPr lang="en-US" sz="1800" dirty="0" err="1"/>
              <a:t>скупщик</a:t>
            </a:r>
            <a:r>
              <a:rPr lang="en-US" sz="1800" dirty="0"/>
              <a:t> </a:t>
            </a:r>
            <a:r>
              <a:rPr lang="en-US" sz="1800" dirty="0" err="1"/>
              <a:t>молока</a:t>
            </a:r>
            <a:r>
              <a:rPr lang="en-US" sz="1800" dirty="0"/>
              <a:t> </a:t>
            </a:r>
            <a:r>
              <a:rPr lang="en-US" sz="1800" dirty="0" err="1"/>
              <a:t>экспертным</a:t>
            </a:r>
            <a:r>
              <a:rPr lang="en-US" sz="1800" dirty="0"/>
              <a:t> </a:t>
            </a:r>
            <a:r>
              <a:rPr lang="en-US" sz="1800" dirty="0" err="1"/>
              <a:t>путём</a:t>
            </a:r>
            <a:r>
              <a:rPr lang="en-US" sz="1800" dirty="0"/>
              <a:t> и в </a:t>
            </a:r>
            <a:r>
              <a:rPr lang="en-US" sz="1800" dirty="0" err="1"/>
              <a:t>ходе</a:t>
            </a:r>
            <a:r>
              <a:rPr lang="en-US" sz="1800" dirty="0"/>
              <a:t> </a:t>
            </a:r>
            <a:r>
              <a:rPr lang="en-US" sz="1800" dirty="0" err="1"/>
              <a:t>переговоров</a:t>
            </a:r>
            <a:r>
              <a:rPr lang="en-US" sz="1800" dirty="0"/>
              <a:t> </a:t>
            </a:r>
            <a:r>
              <a:rPr lang="en-US" sz="1800" dirty="0" err="1"/>
              <a:t>определяет</a:t>
            </a:r>
            <a:r>
              <a:rPr lang="en-US" sz="1800" dirty="0"/>
              <a:t> </a:t>
            </a:r>
            <a:r>
              <a:rPr lang="en-US" sz="1800" dirty="0" err="1"/>
              <a:t>самую</a:t>
            </a:r>
            <a:r>
              <a:rPr lang="en-US" sz="1800" dirty="0"/>
              <a:t> </a:t>
            </a:r>
            <a:r>
              <a:rPr lang="en-US" sz="1800" dirty="0" err="1"/>
              <a:t>маленькую</a:t>
            </a:r>
            <a:r>
              <a:rPr lang="en-US" sz="1800" dirty="0"/>
              <a:t> </a:t>
            </a:r>
            <a:r>
              <a:rPr lang="en-US" sz="1800" dirty="0" err="1"/>
              <a:t>цену</a:t>
            </a:r>
            <a:r>
              <a:rPr lang="en-US" sz="1800" dirty="0"/>
              <a:t>,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которой</a:t>
            </a:r>
            <a:r>
              <a:rPr lang="en-US" sz="1800" dirty="0"/>
              <a:t> </a:t>
            </a:r>
            <a:r>
              <a:rPr lang="en-US" sz="1800" dirty="0" err="1"/>
              <a:t>производители</a:t>
            </a:r>
            <a:r>
              <a:rPr lang="en-US" sz="1800" dirty="0"/>
              <a:t> </a:t>
            </a:r>
            <a:r>
              <a:rPr lang="en-US" sz="1800" dirty="0" err="1"/>
              <a:t>готовы</a:t>
            </a:r>
            <a:r>
              <a:rPr lang="en-US" sz="1800" dirty="0"/>
              <a:t> </a:t>
            </a:r>
            <a:r>
              <a:rPr lang="en-US" sz="1800" dirty="0" err="1"/>
              <a:t>сдавать</a:t>
            </a:r>
            <a:r>
              <a:rPr lang="en-US" sz="1800" dirty="0"/>
              <a:t> </a:t>
            </a:r>
            <a:r>
              <a:rPr lang="en-US" sz="1800" dirty="0" err="1"/>
              <a:t>продукцию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планируют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создать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альтернативу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частному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скупщику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должны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уметь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определить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потенциальную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прибыль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скупщика</a:t>
            </a:r>
            <a:r>
              <a:rPr lang="en-US" sz="1800" dirty="0">
                <a:solidFill>
                  <a:srgbClr val="00B050"/>
                </a:solidFill>
              </a:rPr>
              <a:t> и </a:t>
            </a:r>
            <a:r>
              <a:rPr lang="en-US" sz="1800" dirty="0" err="1">
                <a:solidFill>
                  <a:srgbClr val="00B050"/>
                </a:solidFill>
              </a:rPr>
              <a:t>понять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на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какую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цену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могут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рассчитывать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сор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молока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будет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осуществляться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кооперативом</a:t>
            </a:r>
            <a:r>
              <a:rPr lang="en-US" sz="1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074" name="Picture 2" descr="Рука держа немецкий ценник стоковое фото. изображение насчитывающей  ð½ðµð²ð·ð³oð - 36353048">
            <a:extLst>
              <a:ext uri="{FF2B5EF4-FFF2-40B4-BE49-F238E27FC236}">
                <a16:creationId xmlns:a16="http://schemas.microsoft.com/office/drawing/2014/main" id="{1317AA1F-9ECF-86E7-0EAC-1BCCD02D93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A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0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8E3C9-A7D1-0A29-444C-D2618199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Резюме. Экономический механизм деятельности сбытового кооператива включает в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E62B1-C297-DCDA-E4AE-7DE81BF2B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/>
              <a:t>Аккумулирование инвестиционных средств (в форме взносов в паевой, неделимый фонд, привлечения государственной поддержки, кредитов и т.д.);</a:t>
            </a:r>
          </a:p>
          <a:p>
            <a:r>
              <a:rPr lang="ru-RU" sz="1800" dirty="0"/>
              <a:t>Достижение силами сельскохозяйственных товаропроизводителей долгосрочной договорённости с покупателями оптовых партий продукции;</a:t>
            </a:r>
          </a:p>
          <a:p>
            <a:r>
              <a:rPr lang="ru-RU" sz="1800" dirty="0"/>
              <a:t>Выстраивание системы контроля качества и обеспечения своевременных поставок продукции от членов кооператива;</a:t>
            </a:r>
          </a:p>
          <a:p>
            <a:r>
              <a:rPr lang="ru-RU" sz="1800" dirty="0"/>
              <a:t>Наем персонала, мотивирование его к труду и контроль качества работы;</a:t>
            </a:r>
          </a:p>
          <a:p>
            <a:r>
              <a:rPr lang="ru-RU" sz="1800" dirty="0"/>
              <a:t>Регулярное определение цены, по которой кооператив будет покупать продукцию у членов (как разницы между ценой оптового покупателя и издержками кооператива).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D20E0-46CE-5CE9-C593-CEC20EFED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Итог создания кооператива:</a:t>
            </a:r>
          </a:p>
          <a:p>
            <a:pPr marL="0" indent="0">
              <a:buNone/>
            </a:pPr>
            <a:r>
              <a:rPr lang="ru-RU" dirty="0"/>
              <a:t>Рост цены сбыта с 18 руб. (назначенных перекупщиком) до 22 руб. за 1 кг (определённых самими членами кооператива)</a:t>
            </a:r>
          </a:p>
        </p:txBody>
      </p:sp>
    </p:spTree>
    <p:extLst>
      <p:ext uri="{BB962C8B-B14F-4D97-AF65-F5344CB8AC3E}">
        <p14:creationId xmlns:p14="http://schemas.microsoft.com/office/powerpoint/2010/main" val="58050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3B3A6-DDF3-D439-79D5-F1DE594F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8683"/>
          </a:xfrm>
        </p:spPr>
        <p:txBody>
          <a:bodyPr/>
          <a:lstStyle/>
          <a:p>
            <a:pPr algn="ctr"/>
            <a:r>
              <a:rPr lang="en-US" dirty="0"/>
              <a:t>II. </a:t>
            </a:r>
            <a:r>
              <a:rPr lang="ru-RU" dirty="0"/>
              <a:t>Кооператив как инструмент против потери дохода при снабжении ресурсами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549046-BC61-DB0B-BE0F-D012E323E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8948"/>
            <a:ext cx="5181600" cy="282469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EDEF8C-09F6-E4C1-FFF5-5BA437651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8948"/>
            <a:ext cx="5181600" cy="2824691"/>
          </a:xfrm>
        </p:spPr>
      </p:pic>
    </p:spTree>
    <p:extLst>
      <p:ext uri="{BB962C8B-B14F-4D97-AF65-F5344CB8AC3E}">
        <p14:creationId xmlns:p14="http://schemas.microsoft.com/office/powerpoint/2010/main" val="258559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2600"/>
              <a:t>Экономический механизм деятельности частного торговца комбикормом</a:t>
            </a:r>
            <a:br>
              <a:rPr lang="en-US" sz="2600"/>
            </a:br>
            <a:r>
              <a:rPr lang="en-US" sz="2600"/>
              <a:t>Часть 1. Аккумулирование инвестиционных ресурсов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sz="1500"/>
              <a:t>Задача:</a:t>
            </a:r>
          </a:p>
          <a:p>
            <a:pPr marL="0" eaLnBrk="1" hangingPunct="1"/>
            <a:r>
              <a:rPr lang="en-US" sz="1500"/>
              <a:t>Для осуществления продажи комбикорма необходимы складское и торговое помещения.</a:t>
            </a:r>
          </a:p>
          <a:p>
            <a:pPr marL="0" eaLnBrk="1" hangingPunct="1"/>
            <a:r>
              <a:rPr lang="en-US" sz="1500"/>
              <a:t>Решение:</a:t>
            </a:r>
          </a:p>
          <a:p>
            <a:pPr marL="0" eaLnBrk="1" hangingPunct="1"/>
            <a:r>
              <a:rPr lang="en-US" sz="1500"/>
              <a:t>Источником средств становятся личные сбережения индивидуального предпринимателя, планирующего данный вид торговли</a:t>
            </a:r>
          </a:p>
          <a:p>
            <a:pPr marL="0" eaLnBrk="1" hangingPunct="1"/>
            <a:r>
              <a:rPr lang="en-US" sz="1500"/>
              <a:t>Если сельскохозяйственные товаропроизводители планируют создать кооператив как альтернативу частному поставщику, нужно приобрести площадку (склад), где будет разгружаться комбикормовоз</a:t>
            </a:r>
          </a:p>
        </p:txBody>
      </p:sp>
      <p:pic>
        <p:nvPicPr>
          <p:cNvPr id="4098" name="Picture 2" descr="Богдановичский комбикормовый завод :: Цены">
            <a:extLst>
              <a:ext uri="{FF2B5EF4-FFF2-40B4-BE49-F238E27FC236}">
                <a16:creationId xmlns:a16="http://schemas.microsoft.com/office/drawing/2014/main" id="{F974BE12-1946-4554-211E-9C5290B371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r="1607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1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800"/>
              <a:t>Экономический механизм деятельности частного торговца:</a:t>
            </a:r>
            <a:br>
              <a:rPr lang="en-US" sz="2800"/>
            </a:br>
            <a:r>
              <a:rPr lang="en-US" sz="2800"/>
              <a:t>Часть 2. Выстраивание отношений с производителем комбикорма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1800" dirty="0" err="1"/>
              <a:t>Задача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Чтобы</a:t>
            </a:r>
            <a:r>
              <a:rPr lang="en-US" sz="1800" dirty="0"/>
              <a:t> </a:t>
            </a:r>
            <a:r>
              <a:rPr lang="en-US" sz="1800" dirty="0" err="1"/>
              <a:t>бизнес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торговле</a:t>
            </a:r>
            <a:r>
              <a:rPr lang="en-US" sz="1800" dirty="0"/>
              <a:t> </a:t>
            </a:r>
            <a:r>
              <a:rPr lang="en-US" sz="1800" dirty="0" err="1"/>
              <a:t>комбикормом</a:t>
            </a:r>
            <a:r>
              <a:rPr lang="en-US" sz="1800" dirty="0"/>
              <a:t> </a:t>
            </a:r>
            <a:r>
              <a:rPr lang="en-US" sz="1800" dirty="0" err="1"/>
              <a:t>имел</a:t>
            </a:r>
            <a:r>
              <a:rPr lang="en-US" sz="1800" dirty="0"/>
              <a:t> </a:t>
            </a:r>
            <a:r>
              <a:rPr lang="en-US" sz="1800" dirty="0" err="1"/>
              <a:t>экономический</a:t>
            </a:r>
            <a:r>
              <a:rPr lang="en-US" sz="1800" dirty="0"/>
              <a:t> </a:t>
            </a:r>
            <a:r>
              <a:rPr lang="en-US" sz="1800" dirty="0" err="1"/>
              <a:t>смысл</a:t>
            </a:r>
            <a:r>
              <a:rPr lang="en-US" sz="1800" dirty="0"/>
              <a:t>, </a:t>
            </a:r>
            <a:r>
              <a:rPr lang="en-US" sz="1800" dirty="0" err="1"/>
              <a:t>предприниматель</a:t>
            </a:r>
            <a:r>
              <a:rPr lang="en-US" sz="1800" dirty="0"/>
              <a:t> </a:t>
            </a:r>
            <a:r>
              <a:rPr lang="en-US" sz="1800" dirty="0" err="1"/>
              <a:t>должен</a:t>
            </a:r>
            <a:r>
              <a:rPr lang="en-US" sz="1800" dirty="0"/>
              <a:t> </a:t>
            </a:r>
            <a:r>
              <a:rPr lang="en-US" sz="1800" dirty="0" err="1"/>
              <a:t>установить</a:t>
            </a:r>
            <a:r>
              <a:rPr lang="en-US" sz="1800" dirty="0"/>
              <a:t> </a:t>
            </a:r>
            <a:r>
              <a:rPr lang="en-US" sz="1800" dirty="0" err="1"/>
              <a:t>стабильные</a:t>
            </a:r>
            <a:r>
              <a:rPr lang="en-US" sz="1800" dirty="0"/>
              <a:t> </a:t>
            </a:r>
            <a:r>
              <a:rPr lang="en-US" sz="1800" dirty="0" err="1"/>
              <a:t>отношения</a:t>
            </a:r>
            <a:r>
              <a:rPr lang="en-US" sz="1800" dirty="0"/>
              <a:t> с </a:t>
            </a:r>
            <a:r>
              <a:rPr lang="en-US" sz="1800" dirty="0" err="1"/>
              <a:t>изготовителем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/>
              <a:t>Решение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Предприниматель</a:t>
            </a:r>
            <a:r>
              <a:rPr lang="en-US" sz="1800" dirty="0"/>
              <a:t> – </a:t>
            </a:r>
            <a:r>
              <a:rPr lang="en-US" sz="1800" dirty="0" err="1"/>
              <a:t>торговец</a:t>
            </a:r>
            <a:r>
              <a:rPr lang="en-US" sz="1800" dirty="0"/>
              <a:t> </a:t>
            </a:r>
            <a:r>
              <a:rPr lang="en-US" sz="1800" dirty="0" err="1"/>
              <a:t>должен</a:t>
            </a:r>
            <a:r>
              <a:rPr lang="en-US" sz="1800" dirty="0"/>
              <a:t> </a:t>
            </a:r>
            <a:r>
              <a:rPr lang="en-US" sz="1800" dirty="0" err="1"/>
              <a:t>найти</a:t>
            </a:r>
            <a:r>
              <a:rPr lang="en-US" sz="1800" dirty="0"/>
              <a:t> </a:t>
            </a:r>
            <a:r>
              <a:rPr lang="en-US" sz="1800" dirty="0" err="1"/>
              <a:t>поставщика</a:t>
            </a:r>
            <a:r>
              <a:rPr lang="en-US" sz="1800" dirty="0"/>
              <a:t> </a:t>
            </a:r>
            <a:r>
              <a:rPr lang="en-US" sz="1800" dirty="0" err="1"/>
              <a:t>комбикорма</a:t>
            </a:r>
            <a:r>
              <a:rPr lang="en-US" sz="1800" dirty="0"/>
              <a:t> - </a:t>
            </a:r>
            <a:r>
              <a:rPr lang="en-US" sz="1800" dirty="0" err="1"/>
              <a:t>специализированный</a:t>
            </a:r>
            <a:r>
              <a:rPr lang="en-US" sz="1800" dirty="0"/>
              <a:t> </a:t>
            </a:r>
            <a:r>
              <a:rPr lang="en-US" sz="1800" dirty="0" err="1"/>
              <a:t>завод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планируют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создать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альтернативу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частному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поставщику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сами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должны</a:t>
            </a:r>
            <a:r>
              <a:rPr lang="en-US" sz="1800" dirty="0">
                <a:solidFill>
                  <a:srgbClr val="00B050"/>
                </a:solidFill>
              </a:rPr>
              <a:t> «</a:t>
            </a:r>
            <a:r>
              <a:rPr lang="en-US" sz="1800" dirty="0" err="1">
                <a:solidFill>
                  <a:srgbClr val="00B050"/>
                </a:solidFill>
              </a:rPr>
              <a:t>выйти</a:t>
            </a:r>
            <a:r>
              <a:rPr lang="en-US" sz="1800" dirty="0">
                <a:solidFill>
                  <a:srgbClr val="00B050"/>
                </a:solidFill>
              </a:rPr>
              <a:t>» </a:t>
            </a:r>
            <a:r>
              <a:rPr lang="en-US" sz="1800" dirty="0" err="1">
                <a:solidFill>
                  <a:srgbClr val="00B050"/>
                </a:solidFill>
              </a:rPr>
              <a:t>на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производителя</a:t>
            </a:r>
            <a:r>
              <a:rPr lang="en-US" sz="1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122" name="Picture 2" descr="Как вести деловые переговоры и выигрывать? | Психология Личности | Дзен">
            <a:extLst>
              <a:ext uri="{FF2B5EF4-FFF2-40B4-BE49-F238E27FC236}">
                <a16:creationId xmlns:a16="http://schemas.microsoft.com/office/drawing/2014/main" id="{0DEAC503-CA6D-AD6F-04B6-E7B8D794E0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-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300"/>
              <a:t>Экономический механизм деятельности частного торговца:</a:t>
            </a:r>
            <a:br>
              <a:rPr lang="en-US" sz="2300"/>
            </a:br>
            <a:r>
              <a:rPr lang="en-US" sz="2300"/>
              <a:t>Часть 3. Обеспечение стабильного объёма закупок и оплаты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7B1FBC-5EF3-CB41-86F1-77CA4C245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1303" b="459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9092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eaLnBrk="1" hangingPunct="1">
              <a:buNone/>
            </a:pPr>
            <a:r>
              <a:rPr lang="en-US" sz="1800" dirty="0" err="1"/>
              <a:t>Задача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Чтобы</a:t>
            </a:r>
            <a:r>
              <a:rPr lang="en-US" sz="1800" dirty="0"/>
              <a:t> </a:t>
            </a:r>
            <a:r>
              <a:rPr lang="en-US" sz="1800" dirty="0" err="1"/>
              <a:t>изготовитель</a:t>
            </a:r>
            <a:r>
              <a:rPr lang="en-US" sz="1800" dirty="0"/>
              <a:t> </a:t>
            </a:r>
            <a:r>
              <a:rPr lang="en-US" sz="1800" dirty="0" err="1"/>
              <a:t>продавал</a:t>
            </a:r>
            <a:r>
              <a:rPr lang="en-US" sz="1800" dirty="0"/>
              <a:t> </a:t>
            </a:r>
            <a:r>
              <a:rPr lang="en-US" sz="1800" dirty="0" err="1"/>
              <a:t>комбикорм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выгодной</a:t>
            </a:r>
            <a:r>
              <a:rPr lang="en-US" sz="1800" dirty="0"/>
              <a:t> </a:t>
            </a:r>
            <a:r>
              <a:rPr lang="en-US" sz="1800" dirty="0" err="1"/>
              <a:t>цене</a:t>
            </a:r>
            <a:r>
              <a:rPr lang="en-US" sz="1800" dirty="0"/>
              <a:t>, </a:t>
            </a:r>
            <a:r>
              <a:rPr lang="en-US" sz="1800" dirty="0" err="1"/>
              <a:t>посредник</a:t>
            </a:r>
            <a:r>
              <a:rPr lang="en-US" sz="1800" dirty="0"/>
              <a:t> </a:t>
            </a:r>
            <a:r>
              <a:rPr lang="en-US" sz="1800" dirty="0" err="1"/>
              <a:t>должен</a:t>
            </a:r>
            <a:r>
              <a:rPr lang="en-US" sz="1800" dirty="0"/>
              <a:t> </a:t>
            </a:r>
            <a:r>
              <a:rPr lang="en-US" sz="1800" dirty="0" err="1"/>
              <a:t>обеспечить</a:t>
            </a:r>
            <a:r>
              <a:rPr lang="en-US" sz="1800" dirty="0"/>
              <a:t> </a:t>
            </a:r>
            <a:r>
              <a:rPr lang="en-US" sz="1800" dirty="0" err="1"/>
              <a:t>стабильную</a:t>
            </a:r>
            <a:r>
              <a:rPr lang="en-US" sz="1800" dirty="0"/>
              <a:t> </a:t>
            </a:r>
            <a:r>
              <a:rPr lang="en-US" sz="1800" dirty="0" err="1"/>
              <a:t>выборку</a:t>
            </a:r>
            <a:r>
              <a:rPr lang="en-US" sz="1800" dirty="0"/>
              <a:t> </a:t>
            </a:r>
            <a:r>
              <a:rPr lang="en-US" sz="1800" dirty="0" err="1"/>
              <a:t>объёмов</a:t>
            </a:r>
            <a:r>
              <a:rPr lang="en-US" sz="1800" dirty="0"/>
              <a:t> и </a:t>
            </a:r>
            <a:r>
              <a:rPr lang="en-US" sz="1800" dirty="0" err="1"/>
              <a:t>оплату</a:t>
            </a:r>
            <a:r>
              <a:rPr lang="en-US" sz="1800" dirty="0"/>
              <a:t> </a:t>
            </a:r>
            <a:r>
              <a:rPr lang="en-US" sz="1800" dirty="0" err="1"/>
              <a:t>продукции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/>
              <a:t>Решение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Частный</a:t>
            </a:r>
            <a:r>
              <a:rPr lang="en-US" sz="1800" dirty="0"/>
              <a:t> </a:t>
            </a:r>
            <a:r>
              <a:rPr lang="en-US" sz="1800" dirty="0" err="1"/>
              <a:t>торговец</a:t>
            </a:r>
            <a:r>
              <a:rPr lang="en-US" sz="1800" dirty="0"/>
              <a:t> </a:t>
            </a:r>
            <a:r>
              <a:rPr lang="en-US" sz="1800" dirty="0" err="1"/>
              <a:t>опытным</a:t>
            </a:r>
            <a:r>
              <a:rPr lang="en-US" sz="1800" dirty="0"/>
              <a:t> </a:t>
            </a:r>
            <a:r>
              <a:rPr lang="en-US" sz="1800" dirty="0" err="1"/>
              <a:t>путём</a:t>
            </a:r>
            <a:r>
              <a:rPr lang="en-US" sz="1800" dirty="0"/>
              <a:t> </a:t>
            </a:r>
            <a:r>
              <a:rPr lang="en-US" sz="1800" dirty="0" err="1"/>
              <a:t>определяет</a:t>
            </a:r>
            <a:r>
              <a:rPr lang="en-US" sz="1800" dirty="0"/>
              <a:t> </a:t>
            </a:r>
            <a:r>
              <a:rPr lang="en-US" sz="1800" dirty="0" err="1"/>
              <a:t>объёмы</a:t>
            </a:r>
            <a:r>
              <a:rPr lang="en-US" sz="1800" dirty="0"/>
              <a:t> </a:t>
            </a:r>
            <a:r>
              <a:rPr lang="en-US" sz="1800" dirty="0" err="1"/>
              <a:t>закупок</a:t>
            </a:r>
            <a:r>
              <a:rPr lang="en-US" sz="1800" dirty="0"/>
              <a:t> (</a:t>
            </a:r>
            <a:r>
              <a:rPr lang="en-US" sz="1800" dirty="0" err="1"/>
              <a:t>ошибка</a:t>
            </a:r>
            <a:r>
              <a:rPr lang="en-US" sz="1800" dirty="0"/>
              <a:t> </a:t>
            </a:r>
            <a:r>
              <a:rPr lang="en-US" sz="1800" dirty="0" err="1"/>
              <a:t>грозит</a:t>
            </a:r>
            <a:r>
              <a:rPr lang="en-US" sz="1800" dirty="0"/>
              <a:t> </a:t>
            </a:r>
            <a:r>
              <a:rPr lang="en-US" sz="1800" dirty="0" err="1"/>
              <a:t>ему</a:t>
            </a:r>
            <a:r>
              <a:rPr lang="en-US" sz="1800" dirty="0"/>
              <a:t> </a:t>
            </a:r>
            <a:r>
              <a:rPr lang="en-US" sz="1800" dirty="0" err="1"/>
              <a:t>разорением</a:t>
            </a:r>
            <a:r>
              <a:rPr lang="en-US" sz="1800" dirty="0"/>
              <a:t>).</a:t>
            </a:r>
          </a:p>
          <a:p>
            <a:pPr marL="0" indent="0" eaLnBrk="1" hangingPunct="1">
              <a:buNone/>
            </a:pP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планируют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создать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альтернативу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частному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поставщику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должны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договориться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между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собой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об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объёмах</a:t>
            </a:r>
            <a:r>
              <a:rPr lang="en-US" sz="1800" dirty="0">
                <a:solidFill>
                  <a:srgbClr val="00B050"/>
                </a:solidFill>
              </a:rPr>
              <a:t> и </a:t>
            </a:r>
            <a:r>
              <a:rPr lang="en-US" sz="1800" dirty="0" err="1">
                <a:solidFill>
                  <a:srgbClr val="00B050"/>
                </a:solidFill>
              </a:rPr>
              <a:t>сроках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покупок</a:t>
            </a:r>
            <a:r>
              <a:rPr lang="en-US" sz="1800" dirty="0">
                <a:solidFill>
                  <a:srgbClr val="00B050"/>
                </a:solidFill>
              </a:rPr>
              <a:t> в </a:t>
            </a:r>
            <a:r>
              <a:rPr lang="en-US" sz="1800" dirty="0" err="1">
                <a:solidFill>
                  <a:srgbClr val="00B050"/>
                </a:solidFill>
              </a:rPr>
              <a:t>кооперативе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6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2200"/>
              <a:t>Экономический механизм деятельности частного торговца:</a:t>
            </a:r>
            <a:br>
              <a:rPr lang="en-US" sz="2200"/>
            </a:br>
            <a:r>
              <a:rPr lang="en-US" sz="2200"/>
              <a:t>Часть 4. Осуществление и финансирование текущей деятельности</a:t>
            </a:r>
          </a:p>
        </p:txBody>
      </p:sp>
      <p:pic>
        <p:nvPicPr>
          <p:cNvPr id="6146" name="Picture 2" descr="Рисунок продавца - 48 фото">
            <a:extLst>
              <a:ext uri="{FF2B5EF4-FFF2-40B4-BE49-F238E27FC236}">
                <a16:creationId xmlns:a16="http://schemas.microsoft.com/office/drawing/2014/main" id="{D62A868C-DF5E-5CD0-943A-74403F6E78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r="213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733" y="2266269"/>
            <a:ext cx="5291663" cy="43232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eaLnBrk="1" hangingPunct="1">
              <a:buNone/>
            </a:pPr>
            <a:r>
              <a:rPr lang="en-US" sz="1800" dirty="0" err="1"/>
              <a:t>Задача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Торговля</a:t>
            </a:r>
            <a:r>
              <a:rPr lang="en-US" sz="1800" dirty="0"/>
              <a:t> </a:t>
            </a:r>
            <a:r>
              <a:rPr lang="en-US" sz="1800" dirty="0" err="1"/>
              <a:t>комбикормом</a:t>
            </a:r>
            <a:r>
              <a:rPr lang="en-US" sz="1800" dirty="0"/>
              <a:t> </a:t>
            </a:r>
            <a:r>
              <a:rPr lang="en-US" sz="1800" dirty="0" err="1"/>
              <a:t>предполагает</a:t>
            </a:r>
            <a:r>
              <a:rPr lang="en-US" sz="1800" dirty="0"/>
              <a:t> </a:t>
            </a:r>
            <a:r>
              <a:rPr lang="en-US" sz="1800" dirty="0" err="1"/>
              <a:t>содержание</a:t>
            </a:r>
            <a:r>
              <a:rPr lang="en-US" sz="1800" dirty="0"/>
              <a:t> </a:t>
            </a:r>
            <a:r>
              <a:rPr lang="en-US" sz="1800" dirty="0" err="1"/>
              <a:t>торговой</a:t>
            </a:r>
            <a:r>
              <a:rPr lang="en-US" sz="1800" dirty="0"/>
              <a:t> </a:t>
            </a:r>
            <a:r>
              <a:rPr lang="en-US" sz="1800" dirty="0" err="1"/>
              <a:t>точки</a:t>
            </a:r>
            <a:r>
              <a:rPr lang="en-US" sz="1800" dirty="0"/>
              <a:t>, </a:t>
            </a:r>
            <a:r>
              <a:rPr lang="en-US" sz="1800" dirty="0" err="1"/>
              <a:t>расходы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доставку</a:t>
            </a:r>
            <a:r>
              <a:rPr lang="en-US" sz="1800" dirty="0"/>
              <a:t>, </a:t>
            </a:r>
            <a:r>
              <a:rPr lang="en-US" sz="1800" dirty="0" err="1"/>
              <a:t>оплату</a:t>
            </a:r>
            <a:r>
              <a:rPr lang="en-US" sz="1800" dirty="0"/>
              <a:t> </a:t>
            </a:r>
            <a:r>
              <a:rPr lang="en-US" sz="1800" dirty="0" err="1"/>
              <a:t>труда</a:t>
            </a:r>
            <a:r>
              <a:rPr lang="en-US" sz="1800" dirty="0"/>
              <a:t> </a:t>
            </a:r>
            <a:r>
              <a:rPr lang="en-US" sz="1800" dirty="0" err="1"/>
              <a:t>продавца</a:t>
            </a:r>
            <a:r>
              <a:rPr lang="en-US" sz="1800" dirty="0"/>
              <a:t> в </a:t>
            </a:r>
            <a:r>
              <a:rPr lang="en-US" sz="1800" dirty="0" err="1"/>
              <a:t>магазине</a:t>
            </a:r>
            <a:r>
              <a:rPr lang="en-US" sz="1800" dirty="0"/>
              <a:t> и </a:t>
            </a:r>
            <a:r>
              <a:rPr lang="en-US" sz="1800" dirty="0" err="1"/>
              <a:t>т.д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/>
              <a:t>Решение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Предприниматель</a:t>
            </a:r>
            <a:r>
              <a:rPr lang="en-US" sz="1800" dirty="0"/>
              <a:t> </a:t>
            </a:r>
            <a:r>
              <a:rPr lang="en-US" sz="1800" dirty="0" err="1"/>
              <a:t>нанимает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работу</a:t>
            </a:r>
            <a:r>
              <a:rPr lang="en-US" sz="1800" dirty="0"/>
              <a:t> </a:t>
            </a:r>
            <a:r>
              <a:rPr lang="en-US" sz="1800" dirty="0" err="1"/>
              <a:t>персонал</a:t>
            </a:r>
            <a:r>
              <a:rPr lang="en-US" sz="1800" dirty="0"/>
              <a:t> и </a:t>
            </a:r>
            <a:r>
              <a:rPr lang="en-US" sz="1800" dirty="0" err="1"/>
              <a:t>финансирует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деятельность</a:t>
            </a:r>
            <a:r>
              <a:rPr lang="en-US" sz="1800" dirty="0"/>
              <a:t> (</a:t>
            </a:r>
            <a:r>
              <a:rPr lang="en-US" sz="1800" dirty="0" err="1"/>
              <a:t>сначала</a:t>
            </a:r>
            <a:r>
              <a:rPr lang="en-US" sz="1800" dirty="0"/>
              <a:t> – </a:t>
            </a:r>
            <a:r>
              <a:rPr lang="en-US" sz="1800" dirty="0" err="1"/>
              <a:t>своими</a:t>
            </a:r>
            <a:r>
              <a:rPr lang="en-US" sz="1800" dirty="0"/>
              <a:t> </a:t>
            </a:r>
            <a:r>
              <a:rPr lang="en-US" sz="1800" dirty="0" err="1"/>
              <a:t>средствами</a:t>
            </a:r>
            <a:r>
              <a:rPr lang="en-US" sz="1800" dirty="0"/>
              <a:t>, </a:t>
            </a:r>
            <a:r>
              <a:rPr lang="en-US" sz="1800" dirty="0" err="1"/>
              <a:t>затем</a:t>
            </a:r>
            <a:r>
              <a:rPr lang="en-US" sz="1800" dirty="0"/>
              <a:t> –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счёт</a:t>
            </a:r>
            <a:r>
              <a:rPr lang="en-US" sz="1800" dirty="0"/>
              <a:t> </a:t>
            </a:r>
            <a:r>
              <a:rPr lang="en-US" sz="1800" dirty="0" err="1"/>
              <a:t>части</a:t>
            </a:r>
            <a:r>
              <a:rPr lang="en-US" sz="1800" dirty="0"/>
              <a:t> </a:t>
            </a:r>
            <a:r>
              <a:rPr lang="en-US" sz="1800" dirty="0" err="1"/>
              <a:t>выручки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продаж</a:t>
            </a:r>
            <a:r>
              <a:rPr lang="en-US" sz="1800" dirty="0"/>
              <a:t>), </a:t>
            </a:r>
            <a:r>
              <a:rPr lang="en-US" sz="1800" dirty="0" err="1"/>
              <a:t>осуществляется</a:t>
            </a:r>
            <a:r>
              <a:rPr lang="en-US" sz="1800" dirty="0"/>
              <a:t> </a:t>
            </a:r>
            <a:r>
              <a:rPr lang="en-US" sz="1800" dirty="0" err="1"/>
              <a:t>текущее</a:t>
            </a:r>
            <a:r>
              <a:rPr lang="en-US" sz="1800" dirty="0"/>
              <a:t> </a:t>
            </a:r>
            <a:r>
              <a:rPr lang="en-US" sz="1800" dirty="0" err="1"/>
              <a:t>руководство</a:t>
            </a:r>
            <a:r>
              <a:rPr lang="en-US" sz="1800" dirty="0"/>
              <a:t> и </a:t>
            </a:r>
            <a:r>
              <a:rPr lang="en-US" sz="1800" dirty="0" err="1"/>
              <a:t>контроль</a:t>
            </a:r>
            <a:r>
              <a:rPr lang="en-US" sz="1800" dirty="0"/>
              <a:t> </a:t>
            </a:r>
            <a:r>
              <a:rPr lang="en-US" sz="1800" dirty="0" err="1"/>
              <a:t>качества</a:t>
            </a:r>
            <a:r>
              <a:rPr lang="en-US" sz="1800" dirty="0"/>
              <a:t> </a:t>
            </a:r>
            <a:r>
              <a:rPr lang="en-US" sz="1800" dirty="0" err="1"/>
              <a:t>работы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планируют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создать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альтернативу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частному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торговцу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должны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нанять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необходимый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персонал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сформировать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систему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его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мотивирования</a:t>
            </a:r>
            <a:r>
              <a:rPr lang="en-US" sz="1800" dirty="0">
                <a:solidFill>
                  <a:srgbClr val="00B050"/>
                </a:solidFill>
              </a:rPr>
              <a:t> и </a:t>
            </a:r>
            <a:r>
              <a:rPr lang="en-US" sz="1800" dirty="0" err="1">
                <a:solidFill>
                  <a:srgbClr val="00B050"/>
                </a:solidFill>
              </a:rPr>
              <a:t>контроля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качества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работы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6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300"/>
              <a:t>Экономический механизм деятельности частного торговца:</a:t>
            </a:r>
            <a:br>
              <a:rPr lang="en-US" sz="2300"/>
            </a:br>
            <a:r>
              <a:rPr lang="en-US" sz="2300"/>
              <a:t>Часть 5. Определение цены продажи комбикорма</a:t>
            </a:r>
          </a:p>
        </p:txBody>
      </p:sp>
      <p:pic>
        <p:nvPicPr>
          <p:cNvPr id="7170" name="Picture 2" descr="Переговоры о повышении цены">
            <a:extLst>
              <a:ext uri="{FF2B5EF4-FFF2-40B4-BE49-F238E27FC236}">
                <a16:creationId xmlns:a16="http://schemas.microsoft.com/office/drawing/2014/main" id="{E658C2E9-EB17-CDF9-0D7F-1FE0093C4C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3" b="1645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574" y="3752849"/>
            <a:ext cx="7485413" cy="26624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eaLnBrk="1" hangingPunct="1">
              <a:buNone/>
            </a:pPr>
            <a:r>
              <a:rPr lang="en-US" sz="1800" dirty="0" err="1"/>
              <a:t>Задача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Предприниматель</a:t>
            </a:r>
            <a:r>
              <a:rPr lang="en-US" sz="1800" dirty="0"/>
              <a:t> </a:t>
            </a:r>
            <a:r>
              <a:rPr lang="en-US" sz="1800" dirty="0" err="1"/>
              <a:t>заинтересован</a:t>
            </a:r>
            <a:r>
              <a:rPr lang="en-US" sz="1800" dirty="0"/>
              <a:t> в </a:t>
            </a:r>
            <a:r>
              <a:rPr lang="en-US" sz="1800" dirty="0" err="1"/>
              <a:t>получении</a:t>
            </a:r>
            <a:r>
              <a:rPr lang="en-US" sz="1800" dirty="0"/>
              <a:t> </a:t>
            </a:r>
            <a:r>
              <a:rPr lang="en-US" sz="1800" dirty="0" err="1"/>
              <a:t>максимальной</a:t>
            </a:r>
            <a:r>
              <a:rPr lang="en-US" sz="1800" dirty="0"/>
              <a:t> </a:t>
            </a:r>
            <a:r>
              <a:rPr lang="en-US" sz="1800" dirty="0" err="1"/>
              <a:t>прибыли</a:t>
            </a:r>
            <a:r>
              <a:rPr lang="en-US" sz="1800" dirty="0"/>
              <a:t>, </a:t>
            </a:r>
            <a:r>
              <a:rPr lang="en-US" sz="1800" dirty="0" err="1"/>
              <a:t>которая</a:t>
            </a:r>
            <a:r>
              <a:rPr lang="en-US" sz="1800" dirty="0"/>
              <a:t> </a:t>
            </a:r>
            <a:r>
              <a:rPr lang="en-US" sz="1800" dirty="0" err="1"/>
              <a:t>формируется</a:t>
            </a:r>
            <a:r>
              <a:rPr lang="en-US" sz="1800" dirty="0"/>
              <a:t> </a:t>
            </a:r>
            <a:r>
              <a:rPr lang="en-US" sz="1800" dirty="0" err="1"/>
              <a:t>как</a:t>
            </a:r>
            <a:r>
              <a:rPr lang="en-US" sz="1800" dirty="0"/>
              <a:t> </a:t>
            </a:r>
            <a:r>
              <a:rPr lang="en-US" sz="1800" dirty="0" err="1"/>
              <a:t>разница</a:t>
            </a:r>
            <a:r>
              <a:rPr lang="en-US" sz="1800" dirty="0"/>
              <a:t> </a:t>
            </a:r>
            <a:r>
              <a:rPr lang="en-US" sz="1800" dirty="0" err="1"/>
              <a:t>выручки</a:t>
            </a:r>
            <a:r>
              <a:rPr lang="en-US" sz="1800" dirty="0"/>
              <a:t> и </a:t>
            </a:r>
            <a:r>
              <a:rPr lang="en-US" sz="1800" dirty="0" err="1"/>
              <a:t>затрат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/>
              <a:t>Решение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Предприниматель</a:t>
            </a:r>
            <a:r>
              <a:rPr lang="en-US" sz="1800" dirty="0"/>
              <a:t> – </a:t>
            </a:r>
            <a:r>
              <a:rPr lang="en-US" sz="1800" dirty="0" err="1"/>
              <a:t>торговец</a:t>
            </a:r>
            <a:r>
              <a:rPr lang="en-US" sz="1800" dirty="0"/>
              <a:t> </a:t>
            </a:r>
            <a:r>
              <a:rPr lang="en-US" sz="1800" dirty="0" err="1"/>
              <a:t>комбикормом</a:t>
            </a:r>
            <a:r>
              <a:rPr lang="en-US" sz="1800" dirty="0"/>
              <a:t> </a:t>
            </a:r>
            <a:r>
              <a:rPr lang="en-US" sz="1800" dirty="0" err="1"/>
              <a:t>экспертным</a:t>
            </a:r>
            <a:r>
              <a:rPr lang="en-US" sz="1800" dirty="0"/>
              <a:t> </a:t>
            </a:r>
            <a:r>
              <a:rPr lang="en-US" sz="1800" dirty="0" err="1"/>
              <a:t>путём</a:t>
            </a:r>
            <a:r>
              <a:rPr lang="en-US" sz="1800" dirty="0"/>
              <a:t> и в </a:t>
            </a:r>
            <a:r>
              <a:rPr lang="en-US" sz="1800" dirty="0" err="1"/>
              <a:t>ходе</a:t>
            </a:r>
            <a:r>
              <a:rPr lang="en-US" sz="1800" dirty="0"/>
              <a:t> </a:t>
            </a:r>
            <a:r>
              <a:rPr lang="en-US" sz="1800" dirty="0" err="1"/>
              <a:t>переговоров</a:t>
            </a:r>
            <a:r>
              <a:rPr lang="en-US" sz="1800" dirty="0"/>
              <a:t> </a:t>
            </a:r>
            <a:r>
              <a:rPr lang="en-US" sz="1800" dirty="0" err="1"/>
              <a:t>определяет</a:t>
            </a:r>
            <a:r>
              <a:rPr lang="en-US" sz="1800" dirty="0"/>
              <a:t> </a:t>
            </a:r>
            <a:r>
              <a:rPr lang="en-US" sz="1800" dirty="0" err="1"/>
              <a:t>самую</a:t>
            </a:r>
            <a:r>
              <a:rPr lang="en-US" sz="1800" dirty="0"/>
              <a:t> </a:t>
            </a:r>
            <a:r>
              <a:rPr lang="en-US" sz="1800" dirty="0" err="1"/>
              <a:t>высокую</a:t>
            </a:r>
            <a:r>
              <a:rPr lang="en-US" sz="1800" dirty="0"/>
              <a:t> </a:t>
            </a:r>
            <a:r>
              <a:rPr lang="en-US" sz="1800" dirty="0" err="1"/>
              <a:t>цену</a:t>
            </a:r>
            <a:r>
              <a:rPr lang="en-US" sz="1800" dirty="0"/>
              <a:t>,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которой</a:t>
            </a:r>
            <a:r>
              <a:rPr lang="en-US" sz="1800" dirty="0"/>
              <a:t> </a:t>
            </a:r>
            <a:r>
              <a:rPr lang="en-US" sz="1800" dirty="0" err="1"/>
              <a:t>производители</a:t>
            </a:r>
            <a:r>
              <a:rPr lang="en-US" sz="1800" dirty="0"/>
              <a:t> </a:t>
            </a:r>
            <a:r>
              <a:rPr lang="en-US" sz="1800" dirty="0" err="1"/>
              <a:t>готовы</a:t>
            </a:r>
            <a:r>
              <a:rPr lang="en-US" sz="1800" dirty="0"/>
              <a:t> </a:t>
            </a:r>
            <a:r>
              <a:rPr lang="en-US" sz="1800" dirty="0" err="1"/>
              <a:t>сдавать</a:t>
            </a:r>
            <a:r>
              <a:rPr lang="en-US" sz="1800" dirty="0"/>
              <a:t> </a:t>
            </a:r>
            <a:r>
              <a:rPr lang="en-US" sz="1800" dirty="0" err="1"/>
              <a:t>продукцию</a:t>
            </a:r>
            <a:r>
              <a:rPr lang="en-US" sz="1800" dirty="0"/>
              <a:t>.</a:t>
            </a:r>
          </a:p>
          <a:p>
            <a:pPr marL="0" indent="0" eaLnBrk="1" hangingPunct="1">
              <a:buNone/>
            </a:pP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планируют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создать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альтернативу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частному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торговцу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должны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уметь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определить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расходы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на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логистику</a:t>
            </a:r>
            <a:r>
              <a:rPr lang="en-US" sz="1800" dirty="0">
                <a:solidFill>
                  <a:srgbClr val="00B050"/>
                </a:solidFill>
              </a:rPr>
              <a:t> и </a:t>
            </a:r>
            <a:r>
              <a:rPr lang="en-US" sz="1800" dirty="0" err="1">
                <a:solidFill>
                  <a:srgbClr val="00B050"/>
                </a:solidFill>
              </a:rPr>
              <a:t>цену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могут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рассчитывать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как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цену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изготовителя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увеличенную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на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данные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расходы</a:t>
            </a:r>
            <a:r>
              <a:rPr lang="en-US" sz="1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29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8E3C9-A7D1-0A29-444C-D2618199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Резюме. Экономический механизм деятельности снабженческого кооператива включает в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E62B1-C297-DCDA-E4AE-7DE81BF2B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/>
              <a:t>Аккумулирование инвестиционных средств (в форме взносов в паевой, неделимый фонд, привлечения государственной поддержки, кредитов и т.д.);</a:t>
            </a:r>
          </a:p>
          <a:p>
            <a:r>
              <a:rPr lang="ru-RU" sz="1800" dirty="0"/>
              <a:t>Достижение силами сельскохозяйственных товаропроизводителей долгосрочной договорённости с изготовителями ресурсов;</a:t>
            </a:r>
          </a:p>
          <a:p>
            <a:r>
              <a:rPr lang="ru-RU" sz="1800" dirty="0"/>
              <a:t>Выстраивание системы контроля своевременных закупок и оплаты членами кооператива за полученный комбикорм;</a:t>
            </a:r>
          </a:p>
          <a:p>
            <a:r>
              <a:rPr lang="ru-RU" sz="1800" dirty="0"/>
              <a:t>Наем персонала, мотивирование его к труду и контроль качества работы;</a:t>
            </a:r>
          </a:p>
          <a:p>
            <a:r>
              <a:rPr lang="ru-RU" sz="1800" dirty="0"/>
              <a:t>Регулярное определение цены, по которой кооператив будет продавать комбикорм членам (как суммы цены изготовителя и расходов на логистику).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D20E0-46CE-5CE9-C593-CEC20EFED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Итог создания кооператива:</a:t>
            </a:r>
          </a:p>
          <a:p>
            <a:pPr marL="0" indent="0">
              <a:buNone/>
            </a:pPr>
            <a:r>
              <a:rPr lang="ru-RU" dirty="0"/>
              <a:t>Снижение цены комбикорма с 16 руб. (назначенных торговцем) до 12 руб. за 1 кг (определённых самими членами кооператива)</a:t>
            </a:r>
          </a:p>
        </p:txBody>
      </p:sp>
    </p:spTree>
    <p:extLst>
      <p:ext uri="{BB962C8B-B14F-4D97-AF65-F5344CB8AC3E}">
        <p14:creationId xmlns:p14="http://schemas.microsoft.com/office/powerpoint/2010/main" val="293044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12B87-AABF-5406-9E71-5E8BC58D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III. </a:t>
            </a:r>
            <a:r>
              <a:rPr lang="ru-RU" sz="3600" dirty="0"/>
              <a:t>Кооператив как инструмент против потери дохода при использовании «бухгалтера на аутсорсинге»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95CEAC-6AA3-D25F-2E07-5ED58AB98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 целью ведения налогового учёта КФХ обращаются к частным сторонним специалистам;</a:t>
            </a:r>
          </a:p>
          <a:p>
            <a:r>
              <a:rPr lang="ru-RU" dirty="0"/>
              <a:t>Цена сопровождения учёта КФХ определяется «бухгалтером на аутсорсинге» на уровне 12 тыс. руб. в месяц.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4129E65-0DE4-8D5A-80B8-38914CA6FC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Альтернативой является создание кооператива по ведению учёта;</a:t>
            </a:r>
          </a:p>
          <a:p>
            <a:r>
              <a:rPr lang="ru-RU" dirty="0"/>
              <a:t>Цена услуг по сопровождению учёта у членов кооператива составляет 4-6 тыс. руб.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49947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9F82-EF10-6102-E7D5-8601A2F1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Экономическое планирование в </a:t>
            </a:r>
            <a:r>
              <a:rPr lang="ru-RU" dirty="0" err="1"/>
              <a:t>СПоК</a:t>
            </a:r>
            <a:r>
              <a:rPr lang="ru-RU" dirty="0"/>
              <a:t> начинается с «экономического» планирования его членов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067D3-9B58-8239-5540-41ADA63E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Осознание того, что сельскохозяйственное производство – это бизнес, приносящий доход, достаточный для осуществления и потребления, и накопления одновременно,</a:t>
            </a:r>
          </a:p>
          <a:p>
            <a:r>
              <a:rPr lang="ru-RU" dirty="0"/>
              <a:t>Осознание того, что сельскохозяйственный товаропроизводитель – самостоятельный субъект, перед которым нет обязанностей ни у государства, ни у общества, ни у других субъектов бизнеса,</a:t>
            </a:r>
          </a:p>
          <a:p>
            <a:r>
              <a:rPr lang="ru-RU" dirty="0"/>
              <a:t>Планирование производственной деятельности по избранной специализации на горизонте несколько лет,</a:t>
            </a:r>
          </a:p>
          <a:p>
            <a:r>
              <a:rPr lang="ru-RU" dirty="0"/>
              <a:t>Планирование потребности в инвестициях и оборотных средствах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1B84E-F89D-D129-0BD0-CEF27288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2149A-C396-718F-A6F8-2AF66966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3347D-5D87-8332-7760-6EC0025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222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65EF2-7B04-5E33-A043-9AB1DACE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2800"/>
              <a:t>Экономический механизм работы частного бухгалтера: формирование основных средств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184333-8111-3035-85D1-6DBE87C09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00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9B1EA1-CF12-E17D-72DF-5AD5C0B8B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 err="1"/>
              <a:t>Задача</a:t>
            </a:r>
            <a:r>
              <a:rPr lang="en-US" sz="2000" dirty="0"/>
              <a:t>:</a:t>
            </a:r>
          </a:p>
          <a:p>
            <a:pPr marL="0" indent="0" eaLnBrk="1" hangingPunct="1">
              <a:buNone/>
            </a:pPr>
            <a:r>
              <a:rPr lang="en-US" sz="2000" dirty="0" err="1"/>
              <a:t>Бухгалтер</a:t>
            </a:r>
            <a:r>
              <a:rPr lang="en-US" sz="2000" dirty="0"/>
              <a:t>, </a:t>
            </a:r>
            <a:r>
              <a:rPr lang="en-US" sz="2000" dirty="0" err="1"/>
              <a:t>предлагающий</a:t>
            </a:r>
            <a:r>
              <a:rPr lang="en-US" sz="2000" dirty="0"/>
              <a:t> </a:t>
            </a:r>
            <a:r>
              <a:rPr lang="en-US" sz="2000" dirty="0" err="1"/>
              <a:t>свои</a:t>
            </a:r>
            <a:r>
              <a:rPr lang="en-US" sz="2000" dirty="0"/>
              <a:t> </a:t>
            </a:r>
            <a:r>
              <a:rPr lang="en-US" sz="2000" dirty="0" err="1"/>
              <a:t>услуги</a:t>
            </a:r>
            <a:r>
              <a:rPr lang="en-US" sz="2000" dirty="0"/>
              <a:t>, </a:t>
            </a:r>
            <a:r>
              <a:rPr lang="en-US" sz="2000" dirty="0" err="1"/>
              <a:t>должен</a:t>
            </a:r>
            <a:r>
              <a:rPr lang="en-US" sz="2000" dirty="0"/>
              <a:t> </a:t>
            </a:r>
            <a:r>
              <a:rPr lang="en-US" sz="2000" dirty="0" err="1"/>
              <a:t>иметь</a:t>
            </a:r>
            <a:r>
              <a:rPr lang="en-US" sz="2000" dirty="0"/>
              <a:t> </a:t>
            </a:r>
            <a:r>
              <a:rPr lang="en-US" sz="2000" dirty="0" err="1"/>
              <a:t>компьютер</a:t>
            </a:r>
            <a:r>
              <a:rPr lang="en-US" sz="2000" dirty="0"/>
              <a:t>, </a:t>
            </a:r>
            <a:r>
              <a:rPr lang="en-US" sz="2000" dirty="0" err="1"/>
              <a:t>лицензионные</a:t>
            </a:r>
            <a:r>
              <a:rPr lang="en-US" sz="2000" dirty="0"/>
              <a:t> </a:t>
            </a:r>
            <a:r>
              <a:rPr lang="en-US" sz="2000" dirty="0" err="1"/>
              <a:t>программы</a:t>
            </a:r>
            <a:r>
              <a:rPr lang="en-US" sz="2000" dirty="0"/>
              <a:t>, </a:t>
            </a:r>
            <a:r>
              <a:rPr lang="en-US" sz="2000" dirty="0" err="1"/>
              <a:t>периферийное</a:t>
            </a:r>
            <a:r>
              <a:rPr lang="en-US" sz="2000" dirty="0"/>
              <a:t> </a:t>
            </a:r>
            <a:r>
              <a:rPr lang="en-US" sz="2000" dirty="0" err="1"/>
              <a:t>оборудование</a:t>
            </a: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 err="1"/>
              <a:t>Решение</a:t>
            </a:r>
            <a:r>
              <a:rPr lang="en-US" sz="2000" dirty="0"/>
              <a:t>:</a:t>
            </a:r>
          </a:p>
          <a:p>
            <a:pPr marL="0" indent="0" eaLnBrk="1" hangingPunct="1">
              <a:buNone/>
            </a:pPr>
            <a:r>
              <a:rPr lang="en-US" sz="2000" dirty="0" err="1"/>
              <a:t>Все</a:t>
            </a:r>
            <a:r>
              <a:rPr lang="en-US" sz="2000" dirty="0"/>
              <a:t> </a:t>
            </a:r>
            <a:r>
              <a:rPr lang="en-US" sz="2000" dirty="0" err="1"/>
              <a:t>приобретения</a:t>
            </a:r>
            <a:r>
              <a:rPr lang="en-US" sz="2000" dirty="0"/>
              <a:t> </a:t>
            </a:r>
            <a:r>
              <a:rPr lang="en-US" sz="2000" dirty="0" err="1"/>
              <a:t>делаются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свои</a:t>
            </a:r>
            <a:r>
              <a:rPr lang="en-US" sz="2000" dirty="0"/>
              <a:t> </a:t>
            </a:r>
            <a:r>
              <a:rPr lang="en-US" sz="2000" dirty="0" err="1"/>
              <a:t>средства</a:t>
            </a: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 err="1">
                <a:solidFill>
                  <a:srgbClr val="00B050"/>
                </a:solidFill>
              </a:rPr>
              <a:t>Если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фермеры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хотят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создать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кооператив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по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ведению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учёта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они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должны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аккумулировать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ресурсы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для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приобретения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данного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имущества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'argent Comptant Femme Défis D'affaires Propriétaire De Petite Entreprise  Comptabilité Et Encaisser Bureau De Comptable Financie Photo stock - Image  du confiance, comptable: 197078474">
            <a:extLst>
              <a:ext uri="{FF2B5EF4-FFF2-40B4-BE49-F238E27FC236}">
                <a16:creationId xmlns:a16="http://schemas.microsoft.com/office/drawing/2014/main" id="{BB9B174E-ADDC-B4C9-4000-292081C8F1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65EF2-7B04-5E33-A043-9AB1DACE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100"/>
              <a:t>Экономический механизм работы частного бухгалтера: определение цены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B1EA1-CF12-E17D-72DF-5AD5C0B8B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250505"/>
            <a:ext cx="4312047" cy="424237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eaLnBrk="1" hangingPunct="1">
              <a:buNone/>
            </a:pPr>
            <a:r>
              <a:rPr lang="en-US" sz="1800" dirty="0" err="1"/>
              <a:t>Задача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Бухгалтер</a:t>
            </a:r>
            <a:r>
              <a:rPr lang="en-US" sz="1800" dirty="0"/>
              <a:t>, </a:t>
            </a:r>
            <a:r>
              <a:rPr lang="en-US" sz="1800" dirty="0" err="1"/>
              <a:t>предлагающий</a:t>
            </a:r>
            <a:r>
              <a:rPr lang="en-US" sz="1800" dirty="0"/>
              <a:t> </a:t>
            </a:r>
            <a:r>
              <a:rPr lang="en-US" sz="1800" dirty="0" err="1"/>
              <a:t>свои</a:t>
            </a:r>
            <a:r>
              <a:rPr lang="en-US" sz="1800" dirty="0"/>
              <a:t> </a:t>
            </a:r>
            <a:r>
              <a:rPr lang="en-US" sz="1800" dirty="0" err="1"/>
              <a:t>услуги</a:t>
            </a:r>
            <a:r>
              <a:rPr lang="en-US" sz="1800" dirty="0"/>
              <a:t>, </a:t>
            </a:r>
            <a:r>
              <a:rPr lang="en-US" sz="1800" dirty="0" err="1"/>
              <a:t>работает</a:t>
            </a:r>
            <a:r>
              <a:rPr lang="en-US" sz="1800" dirty="0"/>
              <a:t> </a:t>
            </a:r>
            <a:r>
              <a:rPr lang="en-US" sz="1800" dirty="0" err="1"/>
              <a:t>ради</a:t>
            </a:r>
            <a:r>
              <a:rPr lang="en-US" sz="1800" dirty="0"/>
              <a:t> </a:t>
            </a:r>
            <a:r>
              <a:rPr lang="en-US" sz="1800" dirty="0" err="1"/>
              <a:t>получения</a:t>
            </a:r>
            <a:r>
              <a:rPr lang="en-US" sz="1800" dirty="0"/>
              <a:t> </a:t>
            </a:r>
            <a:r>
              <a:rPr lang="en-US" sz="1800" dirty="0" err="1"/>
              <a:t>максимального</a:t>
            </a:r>
            <a:r>
              <a:rPr lang="en-US" sz="1800" dirty="0"/>
              <a:t> </a:t>
            </a:r>
            <a:r>
              <a:rPr lang="en-US" sz="1800" dirty="0" err="1"/>
              <a:t>дохода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минимальный</a:t>
            </a:r>
            <a:r>
              <a:rPr lang="en-US" sz="1800" dirty="0"/>
              <a:t> </a:t>
            </a:r>
            <a:r>
              <a:rPr lang="en-US" sz="1800" dirty="0" err="1"/>
              <a:t>объём</a:t>
            </a:r>
            <a:r>
              <a:rPr lang="en-US" sz="1800" dirty="0"/>
              <a:t> </a:t>
            </a:r>
            <a:r>
              <a:rPr lang="en-US" sz="1800" dirty="0" err="1"/>
              <a:t>работы</a:t>
            </a:r>
            <a:endParaRPr lang="en-US" sz="1800" dirty="0"/>
          </a:p>
          <a:p>
            <a:pPr marL="0" indent="0" eaLnBrk="1" hangingPunct="1">
              <a:buNone/>
            </a:pPr>
            <a:r>
              <a:rPr lang="en-US" sz="1800" dirty="0" err="1"/>
              <a:t>Решение</a:t>
            </a:r>
            <a:r>
              <a:rPr lang="en-US" sz="1800" dirty="0"/>
              <a:t>:</a:t>
            </a:r>
          </a:p>
          <a:p>
            <a:pPr marL="0" indent="0" eaLnBrk="1" hangingPunct="1">
              <a:buNone/>
            </a:pPr>
            <a:r>
              <a:rPr lang="en-US" sz="1800" dirty="0" err="1"/>
              <a:t>Предлагается</a:t>
            </a:r>
            <a:r>
              <a:rPr lang="en-US" sz="1800" dirty="0"/>
              <a:t> </a:t>
            </a:r>
            <a:r>
              <a:rPr lang="en-US" sz="1800" dirty="0" err="1"/>
              <a:t>максимально</a:t>
            </a:r>
            <a:r>
              <a:rPr lang="en-US" sz="1800" dirty="0"/>
              <a:t> </a:t>
            </a:r>
            <a:r>
              <a:rPr lang="en-US" sz="1800" dirty="0" err="1"/>
              <a:t>стандартный</a:t>
            </a:r>
            <a:r>
              <a:rPr lang="en-US" sz="1800" dirty="0"/>
              <a:t> </a:t>
            </a:r>
            <a:r>
              <a:rPr lang="en-US" sz="1800" dirty="0" err="1"/>
              <a:t>объём</a:t>
            </a:r>
            <a:r>
              <a:rPr lang="en-US" sz="1800" dirty="0"/>
              <a:t> </a:t>
            </a:r>
            <a:r>
              <a:rPr lang="en-US" sz="1800" dirty="0" err="1"/>
              <a:t>услуг</a:t>
            </a:r>
            <a:r>
              <a:rPr lang="en-US" sz="1800" dirty="0"/>
              <a:t> (</a:t>
            </a:r>
            <a:r>
              <a:rPr lang="en-US" sz="1800" dirty="0" err="1"/>
              <a:t>режим</a:t>
            </a:r>
            <a:r>
              <a:rPr lang="en-US" sz="1800" dirty="0"/>
              <a:t> </a:t>
            </a:r>
            <a:r>
              <a:rPr lang="en-US" sz="1800" dirty="0" err="1"/>
              <a:t>налогообложения</a:t>
            </a:r>
            <a:r>
              <a:rPr lang="en-US" sz="1800" dirty="0"/>
              <a:t> – УСН 6 %, </a:t>
            </a:r>
            <a:r>
              <a:rPr lang="en-US" sz="1800" dirty="0" err="1"/>
              <a:t>сдача</a:t>
            </a:r>
            <a:r>
              <a:rPr lang="en-US" sz="1800" dirty="0"/>
              <a:t> «</a:t>
            </a:r>
            <a:r>
              <a:rPr lang="en-US" sz="1800" dirty="0" err="1"/>
              <a:t>нулевых</a:t>
            </a:r>
            <a:r>
              <a:rPr lang="en-US" sz="1800" dirty="0"/>
              <a:t>» </a:t>
            </a:r>
            <a:r>
              <a:rPr lang="en-US" sz="1800" dirty="0" err="1"/>
              <a:t>деклараций</a:t>
            </a:r>
            <a:r>
              <a:rPr lang="en-US" sz="1800" dirty="0"/>
              <a:t>)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максимальную</a:t>
            </a:r>
            <a:r>
              <a:rPr lang="en-US" sz="1800" dirty="0"/>
              <a:t> </a:t>
            </a:r>
            <a:r>
              <a:rPr lang="en-US" sz="1800" dirty="0" err="1"/>
              <a:t>цену</a:t>
            </a:r>
            <a:r>
              <a:rPr lang="en-US" sz="1800" dirty="0"/>
              <a:t>, </a:t>
            </a:r>
            <a:r>
              <a:rPr lang="en-US" sz="1800" dirty="0" err="1"/>
              <a:t>которую</a:t>
            </a:r>
            <a:r>
              <a:rPr lang="en-US" sz="1800" dirty="0"/>
              <a:t> </a:t>
            </a:r>
            <a:r>
              <a:rPr lang="en-US" sz="1800" dirty="0" err="1"/>
              <a:t>готовы</a:t>
            </a:r>
            <a:r>
              <a:rPr lang="en-US" sz="1800" dirty="0"/>
              <a:t> </a:t>
            </a:r>
            <a:r>
              <a:rPr lang="en-US" sz="1800" dirty="0" err="1"/>
              <a:t>заплатить</a:t>
            </a:r>
            <a:r>
              <a:rPr lang="en-US" sz="1800" dirty="0"/>
              <a:t> </a:t>
            </a:r>
            <a:r>
              <a:rPr lang="en-US" sz="1800" dirty="0" err="1"/>
              <a:t>клиенты</a:t>
            </a:r>
            <a:endParaRPr lang="en-US" sz="1800" dirty="0"/>
          </a:p>
          <a:p>
            <a:pPr marL="0" indent="0" eaLnBrk="1" hangingPunct="1">
              <a:buNone/>
            </a:pPr>
            <a:r>
              <a:rPr lang="en-US" sz="1800" dirty="0" err="1">
                <a:solidFill>
                  <a:srgbClr val="00B050"/>
                </a:solidFill>
              </a:rPr>
              <a:t>Если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фермеры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хотят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создать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кооператив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по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ведению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учёта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они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должны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объективно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оценить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нагрузку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на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специалиста</a:t>
            </a:r>
            <a:r>
              <a:rPr lang="en-US" sz="1800" dirty="0">
                <a:solidFill>
                  <a:srgbClr val="00B050"/>
                </a:solidFill>
              </a:rPr>
              <a:t> (с </a:t>
            </a:r>
            <a:r>
              <a:rPr lang="en-US" sz="1800" dirty="0" err="1">
                <a:solidFill>
                  <a:srgbClr val="00B050"/>
                </a:solidFill>
              </a:rPr>
              <a:t>учётом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специфики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своей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деятельности</a:t>
            </a:r>
            <a:r>
              <a:rPr lang="en-US" sz="1800" dirty="0">
                <a:solidFill>
                  <a:srgbClr val="00B050"/>
                </a:solidFill>
              </a:rPr>
              <a:t>) и </a:t>
            </a:r>
            <a:r>
              <a:rPr lang="en-US" sz="1800" dirty="0" err="1">
                <a:solidFill>
                  <a:srgbClr val="00B050"/>
                </a:solidFill>
              </a:rPr>
              <a:t>распределить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между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собой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эти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затраты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7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8E3C9-A7D1-0A29-444C-D2618199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Резюме. Экономический механизм деятельности обслуживающего кооператива включает в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E62B1-C297-DCDA-E4AE-7DE81BF2B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/>
              <a:t>Аккумулирование инвестиционных средств (в форме взносов в паевой, неделимый фонд, привлечения государственной поддержки, кредитов и т.д.);</a:t>
            </a:r>
          </a:p>
          <a:p>
            <a:r>
              <a:rPr lang="ru-RU" sz="1800" dirty="0"/>
              <a:t>Определение объёма работы и, как следствие, количества специалистов, определение зарплаты </a:t>
            </a:r>
          </a:p>
          <a:p>
            <a:pPr marL="0" indent="0">
              <a:buNone/>
            </a:pPr>
            <a:r>
              <a:rPr lang="ru-RU" sz="1800" dirty="0"/>
              <a:t>Например: 20 КФХ ведут однотипную деятельность (учёт может вести 1 сотрудник за зарплату 60 тыс. руб., с начислениями – 80 тыс. руб.). Стоимость услуг кооператива составит 80 : 20 = 4 тыс. руб. в месяц на одного члена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D20E0-46CE-5CE9-C593-CEC20EFED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Итог создания кооператива:</a:t>
            </a:r>
          </a:p>
          <a:p>
            <a:pPr marL="0" indent="0">
              <a:buNone/>
            </a:pPr>
            <a:r>
              <a:rPr lang="ru-RU" dirty="0"/>
              <a:t>Снижение цены ведения учёта с 12 тыс. руб. в месяц до 4 тыс. руб. в мес.</a:t>
            </a:r>
          </a:p>
          <a:p>
            <a:pPr marL="0" indent="0">
              <a:buNone/>
            </a:pPr>
            <a:r>
              <a:rPr lang="ru-RU" dirty="0"/>
              <a:t>Повышение качества услуг со «стандартных» до специализированных (с составлением </a:t>
            </a:r>
            <a:r>
              <a:rPr lang="ru-RU"/>
              <a:t>специальной отчётности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38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D33E3-6FA9-80BF-4D8B-9E0FE145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РСО «Агроконтроль»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65EC18-E5FA-E232-3067-FE28F92C9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824218"/>
            <a:ext cx="10872172" cy="271804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C2BD76D-EC0E-4155-4DCC-1B5A8D1D0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835" y="3998019"/>
            <a:ext cx="6382966" cy="2446324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/>
            <a:r>
              <a:rPr lang="en-US" sz="2000" dirty="0"/>
              <a:t>107078, </a:t>
            </a:r>
            <a:r>
              <a:rPr lang="en-US" sz="2000" dirty="0" err="1"/>
              <a:t>Москва</a:t>
            </a:r>
            <a:r>
              <a:rPr lang="en-US" sz="2000" dirty="0"/>
              <a:t>, </a:t>
            </a:r>
            <a:r>
              <a:rPr lang="en-US" sz="2000" dirty="0" err="1"/>
              <a:t>Садовая</a:t>
            </a:r>
            <a:r>
              <a:rPr lang="en-US" sz="2000" dirty="0"/>
              <a:t> </a:t>
            </a:r>
            <a:r>
              <a:rPr lang="en-US" sz="2000" dirty="0" err="1"/>
              <a:t>Спасская</a:t>
            </a:r>
            <a:r>
              <a:rPr lang="en-US" sz="2000" dirty="0"/>
              <a:t>, д. 20, </a:t>
            </a:r>
            <a:r>
              <a:rPr lang="en-US" sz="2000" dirty="0" err="1"/>
              <a:t>стр</a:t>
            </a:r>
            <a:r>
              <a:rPr lang="en-US" sz="2000" dirty="0"/>
              <a:t>. 1, </a:t>
            </a:r>
            <a:r>
              <a:rPr lang="en-US" sz="2000" dirty="0" err="1"/>
              <a:t>оф</a:t>
            </a:r>
            <a:r>
              <a:rPr lang="en-US" sz="2000" dirty="0"/>
              <a:t>. 514</a:t>
            </a:r>
          </a:p>
          <a:p>
            <a:pPr eaLnBrk="1" hangingPunct="1"/>
            <a:r>
              <a:rPr lang="en-US" sz="2000" dirty="0">
                <a:hlinkClick r:id="rId3"/>
              </a:rPr>
              <a:t>http://agrokontrol.ru</a:t>
            </a:r>
            <a:r>
              <a:rPr lang="en-US" sz="2000" dirty="0"/>
              <a:t> </a:t>
            </a:r>
            <a:r>
              <a:rPr lang="ru-RU" sz="2000" dirty="0"/>
              <a:t>(перечень лекций </a:t>
            </a:r>
            <a:r>
              <a:rPr lang="ru-RU" sz="2000"/>
              <a:t>– раздел «Учёба</a:t>
            </a:r>
            <a:r>
              <a:rPr lang="ru-RU" sz="2000" dirty="0"/>
              <a:t>»)</a:t>
            </a:r>
            <a:endParaRPr lang="en-US" sz="2000" dirty="0"/>
          </a:p>
          <a:p>
            <a:pPr eaLnBrk="1" hangingPunct="1"/>
            <a:r>
              <a:rPr lang="en-US" sz="2000" dirty="0">
                <a:hlinkClick r:id="rId4"/>
              </a:rPr>
              <a:t>info@agrokontrol.ru</a:t>
            </a:r>
            <a:r>
              <a:rPr lang="en-US" sz="2000" dirty="0"/>
              <a:t> – </a:t>
            </a:r>
            <a:r>
              <a:rPr lang="en-US" sz="2000" dirty="0" err="1"/>
              <a:t>общие</a:t>
            </a:r>
            <a:r>
              <a:rPr lang="en-US" sz="2000" dirty="0"/>
              <a:t> </a:t>
            </a:r>
            <a:r>
              <a:rPr lang="en-US" sz="2000" dirty="0" err="1"/>
              <a:t>вопросы</a:t>
            </a:r>
            <a:endParaRPr lang="en-US" sz="2000" dirty="0"/>
          </a:p>
          <a:p>
            <a:pPr eaLnBrk="1" hangingPunct="1"/>
            <a:r>
              <a:rPr lang="en-US" sz="2000" dirty="0">
                <a:hlinkClick r:id="rId5"/>
              </a:rPr>
              <a:t>seminar@agrokontrol.ru</a:t>
            </a:r>
            <a:r>
              <a:rPr lang="en-US" sz="2000" dirty="0"/>
              <a:t> – </a:t>
            </a:r>
            <a:r>
              <a:rPr lang="en-US" sz="2000" dirty="0" err="1"/>
              <a:t>обучение</a:t>
            </a:r>
            <a:endParaRPr lang="en-US" sz="2000" dirty="0"/>
          </a:p>
          <a:p>
            <a:pPr eaLnBrk="1" hangingPunct="1"/>
            <a:r>
              <a:rPr lang="en-US" sz="2000" dirty="0"/>
              <a:t>+7 985 960 0913</a:t>
            </a:r>
          </a:p>
          <a:p>
            <a:pPr eaLnBrk="1" hangingPunct="1"/>
            <a:r>
              <a:rPr lang="en-US" sz="2000" dirty="0"/>
              <a:t>+7 910 404 73 37</a:t>
            </a:r>
          </a:p>
        </p:txBody>
      </p:sp>
    </p:spTree>
    <p:extLst>
      <p:ext uri="{BB962C8B-B14F-4D97-AF65-F5344CB8AC3E}">
        <p14:creationId xmlns:p14="http://schemas.microsoft.com/office/powerpoint/2010/main" val="70170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9E709-DAAC-47C1-AD77-8409E087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Ведение сельскохозяйственного производства - это совокупность функций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E23E7AC-4C9E-4297-9C96-68EF3D85E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47" y="2011362"/>
            <a:ext cx="3602605" cy="3770460"/>
          </a:xfr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3F743F1-8DAC-478A-BA94-3C6B579F99B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13871" y="2011362"/>
          <a:ext cx="83283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450">
                  <a:extLst>
                    <a:ext uri="{9D8B030D-6E8A-4147-A177-3AD203B41FA5}">
                      <a16:colId xmlns:a16="http://schemas.microsoft.com/office/drawing/2014/main" val="3990423253"/>
                    </a:ext>
                  </a:extLst>
                </a:gridCol>
                <a:gridCol w="1462131">
                  <a:extLst>
                    <a:ext uri="{9D8B030D-6E8A-4147-A177-3AD203B41FA5}">
                      <a16:colId xmlns:a16="http://schemas.microsoft.com/office/drawing/2014/main" val="122224189"/>
                    </a:ext>
                  </a:extLst>
                </a:gridCol>
                <a:gridCol w="1819077">
                  <a:extLst>
                    <a:ext uri="{9D8B030D-6E8A-4147-A177-3AD203B41FA5}">
                      <a16:colId xmlns:a16="http://schemas.microsoft.com/office/drawing/2014/main" val="51051139"/>
                    </a:ext>
                  </a:extLst>
                </a:gridCol>
                <a:gridCol w="1593371">
                  <a:extLst>
                    <a:ext uri="{9D8B030D-6E8A-4147-A177-3AD203B41FA5}">
                      <a16:colId xmlns:a16="http://schemas.microsoft.com/office/drawing/2014/main" val="272668152"/>
                    </a:ext>
                  </a:extLst>
                </a:gridCol>
                <a:gridCol w="1568283">
                  <a:extLst>
                    <a:ext uri="{9D8B030D-6E8A-4147-A177-3AD203B41FA5}">
                      <a16:colId xmlns:a16="http://schemas.microsoft.com/office/drawing/2014/main" val="1291195017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функции – выполняются самостоятельно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Вспомогательные по отношению к основному сельскохозяйственному производству функции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8156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Самостоятельное исполнение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Коммерческий аутсорсинг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Кооперация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22673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Обработка земли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Снабжение ресурсами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«На грузовике за удобрениями»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Покупка у дилеров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СПоК</a:t>
                      </a:r>
                      <a:r>
                        <a:rPr lang="ru-RU" sz="1400" dirty="0"/>
                        <a:t> по оптовым закупкам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20211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Уход за посевами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Переработка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«Ручная маслобойка»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Продажа продукции частным скупщикам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Кооператив по переработке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27316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Уборка урожая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Сбыт продукции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«Придорожная торговля»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Сбытовой кооператив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26209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Уход за животными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Ведение учёта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«Нулевые декларации»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Бухгалтер – </a:t>
                      </a:r>
                      <a:r>
                        <a:rPr lang="ru-RU" sz="1400" dirty="0" err="1"/>
                        <a:t>аутсорсер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Кооператив по ведению учёта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35222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Доение молочного скота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Привлечение заёмных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«Заем под расписку у односельчан»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Займы в МФО, ломбардах, в банках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кооператив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29001"/>
                  </a:ext>
                </a:extLst>
              </a:tr>
            </a:tbl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457CF642-5E21-42EF-89CA-B51EB97A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9BBC5-7C4B-4514-9DC0-B7C52BA1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412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401C658-AE02-450E-BE63-4261288BD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8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220A0F-89F6-45DC-9DC7-1E24AFB3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29" y="56560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Куда</a:t>
            </a:r>
            <a:r>
              <a:rPr lang="en-US" sz="4800" dirty="0">
                <a:solidFill>
                  <a:srgbClr val="FF0000"/>
                </a:solidFill>
              </a:rPr>
              <a:t> «</a:t>
            </a:r>
            <a:r>
              <a:rPr lang="en-US" sz="4800" dirty="0" err="1">
                <a:solidFill>
                  <a:srgbClr val="FF0000"/>
                </a:solidFill>
              </a:rPr>
              <a:t>провалились</a:t>
            </a:r>
            <a:r>
              <a:rPr lang="en-US" sz="4800" dirty="0">
                <a:solidFill>
                  <a:srgbClr val="FF0000"/>
                </a:solidFill>
              </a:rPr>
              <a:t>» </a:t>
            </a:r>
            <a:r>
              <a:rPr lang="en-US" sz="4800" dirty="0" err="1">
                <a:solidFill>
                  <a:srgbClr val="FF0000"/>
                </a:solidFill>
              </a:rPr>
              <a:t>деньги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3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E80071-1A2D-B25F-68E8-97B9711F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I. </a:t>
            </a:r>
            <a:r>
              <a:rPr lang="ru-RU" dirty="0"/>
              <a:t>Кооператив как инструмент против потери дохода при сбыте продукции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FB34D37-2555-6B5A-5780-25DCFB42A8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2762"/>
            <a:ext cx="5181600" cy="2937064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CF4FA71-F93B-38FA-DF2C-06782587E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532762"/>
            <a:ext cx="5181599" cy="2937064"/>
          </a:xfrm>
        </p:spPr>
      </p:pic>
    </p:spTree>
    <p:extLst>
      <p:ext uri="{BB962C8B-B14F-4D97-AF65-F5344CB8AC3E}">
        <p14:creationId xmlns:p14="http://schemas.microsoft.com/office/powerpoint/2010/main" val="350212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sz="2800"/>
              <a:t>Экономический механизм деятельности частного закупщика:</a:t>
            </a:r>
            <a:br>
              <a:rPr lang="en-US" sz="2800"/>
            </a:br>
            <a:r>
              <a:rPr lang="en-US" sz="2800"/>
              <a:t>Часть 1. Аккумулирование инвестиционных ресурсов</a:t>
            </a:r>
          </a:p>
        </p:txBody>
      </p:sp>
      <p:pic>
        <p:nvPicPr>
          <p:cNvPr id="6" name="Объект 5" descr="Изображение выглядит как грузовик, дорога, внешний, бетономешалка">
            <a:extLst>
              <a:ext uri="{FF2B5EF4-FFF2-40B4-BE49-F238E27FC236}">
                <a16:creationId xmlns:a16="http://schemas.microsoft.com/office/drawing/2014/main" id="{3D846E83-9E9F-2E6D-0BC5-2671BC21CB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eaLnBrk="1" hangingPunct="1">
              <a:buNone/>
            </a:pPr>
            <a:r>
              <a:rPr lang="en-US" sz="2200" dirty="0" err="1"/>
              <a:t>Задача</a:t>
            </a:r>
            <a:r>
              <a:rPr lang="en-US" sz="2200" dirty="0"/>
              <a:t>:</a:t>
            </a:r>
          </a:p>
          <a:p>
            <a:pPr marL="0" indent="0" eaLnBrk="1" hangingPunct="1">
              <a:buNone/>
            </a:pPr>
            <a:r>
              <a:rPr lang="en-US" sz="2200" dirty="0" err="1"/>
              <a:t>Для</a:t>
            </a:r>
            <a:r>
              <a:rPr lang="en-US" sz="2200" dirty="0"/>
              <a:t> </a:t>
            </a:r>
            <a:r>
              <a:rPr lang="en-US" sz="2200" dirty="0" err="1"/>
              <a:t>осуществления</a:t>
            </a:r>
            <a:r>
              <a:rPr lang="en-US" sz="2200" dirty="0"/>
              <a:t> </a:t>
            </a:r>
            <a:r>
              <a:rPr lang="en-US" sz="2200" dirty="0" err="1"/>
              <a:t>сбора</a:t>
            </a:r>
            <a:r>
              <a:rPr lang="en-US" sz="2200" dirty="0"/>
              <a:t> </a:t>
            </a:r>
            <a:r>
              <a:rPr lang="en-US" sz="2200" dirty="0" err="1"/>
              <a:t>молока</a:t>
            </a:r>
            <a:r>
              <a:rPr lang="en-US" sz="2200" dirty="0"/>
              <a:t> </a:t>
            </a:r>
            <a:r>
              <a:rPr lang="en-US" sz="2200" dirty="0" err="1"/>
              <a:t>частному</a:t>
            </a:r>
            <a:r>
              <a:rPr lang="en-US" sz="2200" dirty="0"/>
              <a:t> </a:t>
            </a:r>
            <a:r>
              <a:rPr lang="en-US" sz="2200" dirty="0" err="1"/>
              <a:t>скупщику</a:t>
            </a:r>
            <a:r>
              <a:rPr lang="en-US" sz="2200" dirty="0"/>
              <a:t> </a:t>
            </a:r>
            <a:r>
              <a:rPr lang="en-US" sz="2200" dirty="0" err="1"/>
              <a:t>нужен</a:t>
            </a:r>
            <a:r>
              <a:rPr lang="en-US" sz="2200" dirty="0"/>
              <a:t> </a:t>
            </a:r>
            <a:r>
              <a:rPr lang="en-US" sz="2200" dirty="0" err="1"/>
              <a:t>молоковоз</a:t>
            </a:r>
            <a:r>
              <a:rPr lang="en-US" sz="2200" dirty="0"/>
              <a:t>.</a:t>
            </a:r>
          </a:p>
          <a:p>
            <a:pPr marL="0" indent="0" eaLnBrk="1" hangingPunct="1">
              <a:buNone/>
            </a:pPr>
            <a:r>
              <a:rPr lang="en-US" sz="2200" dirty="0" err="1"/>
              <a:t>Решение</a:t>
            </a:r>
            <a:r>
              <a:rPr lang="en-US" sz="2200" dirty="0"/>
              <a:t>:</a:t>
            </a:r>
          </a:p>
          <a:p>
            <a:pPr marL="0" indent="0" eaLnBrk="1" hangingPunct="1">
              <a:buNone/>
            </a:pPr>
            <a:r>
              <a:rPr lang="en-US" sz="2200" dirty="0" err="1"/>
              <a:t>Источником</a:t>
            </a:r>
            <a:r>
              <a:rPr lang="en-US" sz="2200" dirty="0"/>
              <a:t> </a:t>
            </a:r>
            <a:r>
              <a:rPr lang="en-US" sz="2200" dirty="0" err="1"/>
              <a:t>средств</a:t>
            </a:r>
            <a:r>
              <a:rPr lang="en-US" sz="2200" dirty="0"/>
              <a:t> </a:t>
            </a:r>
            <a:r>
              <a:rPr lang="en-US" sz="2200" dirty="0" err="1"/>
              <a:t>становятся</a:t>
            </a:r>
            <a:r>
              <a:rPr lang="en-US" sz="2200" dirty="0"/>
              <a:t> </a:t>
            </a:r>
            <a:r>
              <a:rPr lang="en-US" sz="2200" dirty="0" err="1"/>
              <a:t>личные</a:t>
            </a:r>
            <a:r>
              <a:rPr lang="en-US" sz="2200" dirty="0"/>
              <a:t> </a:t>
            </a:r>
            <a:r>
              <a:rPr lang="en-US" sz="2200" dirty="0" err="1"/>
              <a:t>сбережения</a:t>
            </a:r>
            <a:r>
              <a:rPr lang="en-US" sz="2200" dirty="0"/>
              <a:t> </a:t>
            </a:r>
            <a:r>
              <a:rPr lang="en-US" sz="2200" dirty="0" err="1"/>
              <a:t>индивидуального</a:t>
            </a:r>
            <a:r>
              <a:rPr lang="en-US" sz="2200" dirty="0"/>
              <a:t> </a:t>
            </a:r>
            <a:r>
              <a:rPr lang="en-US" sz="2200" dirty="0" err="1"/>
              <a:t>предпринимателя</a:t>
            </a:r>
            <a:r>
              <a:rPr lang="en-US" sz="2200" dirty="0"/>
              <a:t>, </a:t>
            </a:r>
            <a:r>
              <a:rPr lang="en-US" sz="2200" dirty="0" err="1"/>
              <a:t>планирующего</a:t>
            </a:r>
            <a:r>
              <a:rPr lang="en-US" sz="2200" dirty="0"/>
              <a:t> </a:t>
            </a:r>
            <a:r>
              <a:rPr lang="en-US" sz="2200" dirty="0" err="1"/>
              <a:t>скупку</a:t>
            </a:r>
            <a:r>
              <a:rPr lang="en-US" sz="2200" dirty="0"/>
              <a:t> </a:t>
            </a:r>
            <a:r>
              <a:rPr lang="en-US" sz="2200" dirty="0" err="1"/>
              <a:t>молока</a:t>
            </a:r>
            <a:endParaRPr lang="en-US" sz="2200" dirty="0"/>
          </a:p>
          <a:p>
            <a:pPr marL="0" indent="0" eaLnBrk="1" hangingPunct="1">
              <a:buNone/>
            </a:pPr>
            <a:r>
              <a:rPr lang="en-US" sz="2200" dirty="0" err="1">
                <a:solidFill>
                  <a:srgbClr val="00B050"/>
                </a:solidFill>
              </a:rPr>
              <a:t>Если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планируют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создать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кооператив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как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альтернативу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частному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скупщику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en-US" sz="2200" dirty="0" err="1">
                <a:solidFill>
                  <a:srgbClr val="00B050"/>
                </a:solidFill>
              </a:rPr>
              <a:t>они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должны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решить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задачу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поиска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инвестиционных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ресурсов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самостоятельно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1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2200"/>
              <a:t>Экономический механизм деятельности частного закупщика:</a:t>
            </a:r>
            <a:br>
              <a:rPr lang="en-US" sz="2200"/>
            </a:br>
            <a:r>
              <a:rPr lang="en-US" sz="2200"/>
              <a:t>Часть 2. Выстраивание отношений с оптовым покупателем молока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eaLnBrk="1" hangingPunct="1">
              <a:buNone/>
            </a:pPr>
            <a:r>
              <a:rPr lang="en-US" sz="1600" dirty="0" err="1"/>
              <a:t>Задача</a:t>
            </a:r>
            <a:r>
              <a:rPr lang="en-US" sz="1600" dirty="0"/>
              <a:t>:</a:t>
            </a:r>
          </a:p>
          <a:p>
            <a:pPr marL="0" indent="0" eaLnBrk="1" hangingPunct="1">
              <a:buNone/>
            </a:pPr>
            <a:r>
              <a:rPr lang="en-US" sz="1600" dirty="0" err="1"/>
              <a:t>Чтобы</a:t>
            </a:r>
            <a:r>
              <a:rPr lang="en-US" sz="1600" dirty="0"/>
              <a:t> </a:t>
            </a:r>
            <a:r>
              <a:rPr lang="en-US" sz="1600" dirty="0" err="1"/>
              <a:t>бизнес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сбору</a:t>
            </a:r>
            <a:r>
              <a:rPr lang="en-US" sz="1600" dirty="0"/>
              <a:t> </a:t>
            </a:r>
            <a:r>
              <a:rPr lang="en-US" sz="1600" dirty="0" err="1"/>
              <a:t>молока</a:t>
            </a:r>
            <a:r>
              <a:rPr lang="en-US" sz="1600" dirty="0"/>
              <a:t> </a:t>
            </a:r>
            <a:r>
              <a:rPr lang="en-US" sz="1600" dirty="0" err="1"/>
              <a:t>имел</a:t>
            </a:r>
            <a:r>
              <a:rPr lang="en-US" sz="1600" dirty="0"/>
              <a:t> </a:t>
            </a:r>
            <a:r>
              <a:rPr lang="en-US" sz="1600" dirty="0" err="1"/>
              <a:t>экономический</a:t>
            </a:r>
            <a:r>
              <a:rPr lang="en-US" sz="1600" dirty="0"/>
              <a:t> </a:t>
            </a:r>
            <a:r>
              <a:rPr lang="en-US" sz="1600" dirty="0" err="1"/>
              <a:t>смысл</a:t>
            </a:r>
            <a:r>
              <a:rPr lang="en-US" sz="1600" dirty="0"/>
              <a:t>, </a:t>
            </a:r>
            <a:r>
              <a:rPr lang="en-US" sz="1600" dirty="0" err="1"/>
              <a:t>предприниматель</a:t>
            </a:r>
            <a:r>
              <a:rPr lang="en-US" sz="1600" dirty="0"/>
              <a:t> </a:t>
            </a:r>
            <a:r>
              <a:rPr lang="en-US" sz="1600" dirty="0" err="1"/>
              <a:t>должен</a:t>
            </a:r>
            <a:r>
              <a:rPr lang="en-US" sz="1600" dirty="0"/>
              <a:t> </a:t>
            </a:r>
            <a:r>
              <a:rPr lang="en-US" sz="1600" dirty="0" err="1"/>
              <a:t>установить</a:t>
            </a:r>
            <a:r>
              <a:rPr lang="en-US" sz="1600" dirty="0"/>
              <a:t> </a:t>
            </a:r>
            <a:r>
              <a:rPr lang="en-US" sz="1600" dirty="0" err="1"/>
              <a:t>стабильные</a:t>
            </a:r>
            <a:r>
              <a:rPr lang="en-US" sz="1600" dirty="0"/>
              <a:t> </a:t>
            </a:r>
            <a:r>
              <a:rPr lang="en-US" sz="1600" dirty="0" err="1"/>
              <a:t>отношения</a:t>
            </a:r>
            <a:r>
              <a:rPr lang="en-US" sz="1600" dirty="0"/>
              <a:t> с </a:t>
            </a:r>
            <a:r>
              <a:rPr lang="en-US" sz="1600" dirty="0" err="1"/>
              <a:t>оптовым</a:t>
            </a:r>
            <a:r>
              <a:rPr lang="en-US" sz="1600" dirty="0"/>
              <a:t> </a:t>
            </a:r>
            <a:r>
              <a:rPr lang="en-US" sz="1600" dirty="0" err="1"/>
              <a:t>покупателем</a:t>
            </a:r>
            <a:r>
              <a:rPr lang="en-US" sz="1600" dirty="0"/>
              <a:t>.</a:t>
            </a:r>
          </a:p>
          <a:p>
            <a:pPr marL="0" indent="0" eaLnBrk="1" hangingPunct="1">
              <a:buNone/>
            </a:pPr>
            <a:r>
              <a:rPr lang="en-US" sz="1600" dirty="0" err="1"/>
              <a:t>Решение</a:t>
            </a:r>
            <a:r>
              <a:rPr lang="en-US" sz="1600" dirty="0"/>
              <a:t>:</a:t>
            </a:r>
          </a:p>
          <a:p>
            <a:pPr marL="0" indent="0" eaLnBrk="1" hangingPunct="1">
              <a:buNone/>
            </a:pPr>
            <a:r>
              <a:rPr lang="en-US" sz="1600" dirty="0" err="1"/>
              <a:t>Предприниматель</a:t>
            </a:r>
            <a:r>
              <a:rPr lang="en-US" sz="1600" dirty="0"/>
              <a:t> – </a:t>
            </a:r>
            <a:r>
              <a:rPr lang="en-US" sz="1600" dirty="0" err="1"/>
              <a:t>скупщик</a:t>
            </a:r>
            <a:r>
              <a:rPr lang="en-US" sz="1600" dirty="0"/>
              <a:t> </a:t>
            </a:r>
            <a:r>
              <a:rPr lang="en-US" sz="1600" dirty="0" err="1"/>
              <a:t>должен</a:t>
            </a:r>
            <a:r>
              <a:rPr lang="en-US" sz="1600" dirty="0"/>
              <a:t> </a:t>
            </a:r>
            <a:r>
              <a:rPr lang="en-US" sz="1600" dirty="0" err="1"/>
              <a:t>найти</a:t>
            </a:r>
            <a:r>
              <a:rPr lang="en-US" sz="1600" dirty="0"/>
              <a:t> </a:t>
            </a:r>
            <a:r>
              <a:rPr lang="en-US" sz="1600" dirty="0" err="1"/>
              <a:t>покупателя</a:t>
            </a:r>
            <a:r>
              <a:rPr lang="en-US" sz="1600" dirty="0"/>
              <a:t> </a:t>
            </a:r>
            <a:r>
              <a:rPr lang="en-US" sz="1600" dirty="0" err="1"/>
              <a:t>оптовых</a:t>
            </a:r>
            <a:r>
              <a:rPr lang="en-US" sz="1600" dirty="0"/>
              <a:t> </a:t>
            </a:r>
            <a:r>
              <a:rPr lang="en-US" sz="1600" dirty="0" err="1"/>
              <a:t>партий</a:t>
            </a:r>
            <a:r>
              <a:rPr lang="en-US" sz="1600" dirty="0"/>
              <a:t> – </a:t>
            </a:r>
            <a:r>
              <a:rPr lang="en-US" sz="1600" dirty="0" err="1"/>
              <a:t>например</a:t>
            </a:r>
            <a:r>
              <a:rPr lang="en-US" sz="1600" dirty="0"/>
              <a:t>, </a:t>
            </a:r>
            <a:r>
              <a:rPr lang="en-US" sz="1600" dirty="0" err="1"/>
              <a:t>перерабатывающий</a:t>
            </a:r>
            <a:r>
              <a:rPr lang="en-US" sz="1600" dirty="0"/>
              <a:t> </a:t>
            </a:r>
            <a:r>
              <a:rPr lang="en-US" sz="1600" dirty="0" err="1"/>
              <a:t>завод</a:t>
            </a:r>
            <a:r>
              <a:rPr lang="en-US" sz="1600" dirty="0"/>
              <a:t>.</a:t>
            </a:r>
          </a:p>
          <a:p>
            <a:pPr marL="0" indent="0" eaLnBrk="1" hangingPunct="1">
              <a:buNone/>
            </a:pPr>
            <a:r>
              <a:rPr lang="en-US" sz="1600" dirty="0" err="1">
                <a:solidFill>
                  <a:srgbClr val="00B050"/>
                </a:solidFill>
              </a:rPr>
              <a:t>Если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планируют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создать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кооператив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как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альтернативу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частному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скупщику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они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должны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самостоятельно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найти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оптового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покупателя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молока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026" name="Picture 2" descr="люди, рука, мужчина, рукопожатие, человек, просить, выборы, по рукам,  встреча | Pikist">
            <a:extLst>
              <a:ext uri="{FF2B5EF4-FFF2-40B4-BE49-F238E27FC236}">
                <a16:creationId xmlns:a16="http://schemas.microsoft.com/office/drawing/2014/main" id="{3EC4F364-B223-553D-013B-CF16F06C20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r="2124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7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5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3" name="Rectangle 205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800"/>
              <a:t>Экономический механизм деятельности частного закупщика:</a:t>
            </a:r>
            <a:br>
              <a:rPr lang="en-US" sz="2800"/>
            </a:br>
            <a:r>
              <a:rPr lang="en-US" sz="2800"/>
              <a:t>Часть 3. Обеспечение объёмов и качества продукции</a:t>
            </a:r>
          </a:p>
        </p:txBody>
      </p:sp>
      <p:sp>
        <p:nvSpPr>
          <p:cNvPr id="2074" name="Rectangle 206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Бизнес-календарь на 4 квартал 2022 года | Деловая Репутация">
            <a:extLst>
              <a:ext uri="{FF2B5EF4-FFF2-40B4-BE49-F238E27FC236}">
                <a16:creationId xmlns:a16="http://schemas.microsoft.com/office/drawing/2014/main" id="{767CC3E3-E13E-8797-7C35-3388C6FAAC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53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eaLnBrk="1" hangingPunct="1">
              <a:buNone/>
            </a:pPr>
            <a:r>
              <a:rPr lang="en-US" sz="1500" dirty="0" err="1"/>
              <a:t>Задача</a:t>
            </a:r>
            <a:r>
              <a:rPr lang="en-US" sz="1500" dirty="0"/>
              <a:t>:</a:t>
            </a:r>
          </a:p>
          <a:p>
            <a:pPr marL="0" indent="0" eaLnBrk="1" hangingPunct="1">
              <a:buNone/>
            </a:pPr>
            <a:r>
              <a:rPr lang="en-US" sz="1500" dirty="0" err="1"/>
              <a:t>Чтобы</a:t>
            </a:r>
            <a:r>
              <a:rPr lang="en-US" sz="1500" dirty="0"/>
              <a:t> </a:t>
            </a:r>
            <a:r>
              <a:rPr lang="en-US" sz="1500" dirty="0" err="1"/>
              <a:t>оптовый</a:t>
            </a:r>
            <a:r>
              <a:rPr lang="en-US" sz="1500" dirty="0"/>
              <a:t> </a:t>
            </a:r>
            <a:r>
              <a:rPr lang="en-US" sz="1500" dirty="0" err="1"/>
              <a:t>покупатель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разорвал</a:t>
            </a:r>
            <a:r>
              <a:rPr lang="en-US" sz="1500" dirty="0"/>
              <a:t> </a:t>
            </a:r>
            <a:r>
              <a:rPr lang="en-US" sz="1500" dirty="0" err="1"/>
              <a:t>контракт</a:t>
            </a:r>
            <a:r>
              <a:rPr lang="en-US" sz="1500" dirty="0"/>
              <a:t> </a:t>
            </a:r>
            <a:r>
              <a:rPr lang="en-US" sz="1500" dirty="0" err="1"/>
              <a:t>со</a:t>
            </a:r>
            <a:r>
              <a:rPr lang="en-US" sz="1500" dirty="0"/>
              <a:t> </a:t>
            </a:r>
            <a:r>
              <a:rPr lang="en-US" sz="1500" dirty="0" err="1"/>
              <a:t>скупщиком</a:t>
            </a:r>
            <a:r>
              <a:rPr lang="en-US" sz="1500" dirty="0"/>
              <a:t>, </a:t>
            </a:r>
            <a:r>
              <a:rPr lang="en-US" sz="1500" dirty="0" err="1"/>
              <a:t>молоко</a:t>
            </a:r>
            <a:r>
              <a:rPr lang="en-US" sz="1500" dirty="0"/>
              <a:t> </a:t>
            </a:r>
            <a:r>
              <a:rPr lang="en-US" sz="1500" dirty="0" err="1"/>
              <a:t>должно</a:t>
            </a:r>
            <a:r>
              <a:rPr lang="en-US" sz="1500" dirty="0"/>
              <a:t> </a:t>
            </a:r>
            <a:r>
              <a:rPr lang="en-US" sz="1500" dirty="0" err="1"/>
              <a:t>поставляться</a:t>
            </a:r>
            <a:r>
              <a:rPr lang="en-US" sz="1500" dirty="0"/>
              <a:t> </a:t>
            </a:r>
            <a:r>
              <a:rPr lang="en-US" sz="1500" dirty="0" err="1"/>
              <a:t>регулярно</a:t>
            </a:r>
            <a:r>
              <a:rPr lang="en-US" sz="1500" dirty="0"/>
              <a:t> и </a:t>
            </a:r>
            <a:r>
              <a:rPr lang="en-US" sz="1500" dirty="0" err="1"/>
              <a:t>надлежащего</a:t>
            </a:r>
            <a:r>
              <a:rPr lang="en-US" sz="1500" dirty="0"/>
              <a:t> </a:t>
            </a:r>
            <a:r>
              <a:rPr lang="en-US" sz="1500" dirty="0" err="1"/>
              <a:t>качества</a:t>
            </a:r>
            <a:r>
              <a:rPr lang="en-US" sz="1500" dirty="0"/>
              <a:t>.</a:t>
            </a:r>
          </a:p>
          <a:p>
            <a:pPr marL="0" indent="0" eaLnBrk="1" hangingPunct="1">
              <a:buNone/>
            </a:pPr>
            <a:r>
              <a:rPr lang="en-US" sz="1500" dirty="0" err="1"/>
              <a:t>Решение</a:t>
            </a:r>
            <a:r>
              <a:rPr lang="en-US" sz="1500" dirty="0"/>
              <a:t>:</a:t>
            </a:r>
          </a:p>
          <a:p>
            <a:pPr marL="0" indent="0" eaLnBrk="1" hangingPunct="1">
              <a:buNone/>
            </a:pPr>
            <a:r>
              <a:rPr lang="en-US" sz="1500" dirty="0" err="1"/>
              <a:t>Предприниматель</a:t>
            </a:r>
            <a:r>
              <a:rPr lang="en-US" sz="1500" dirty="0"/>
              <a:t> – </a:t>
            </a:r>
            <a:r>
              <a:rPr lang="en-US" sz="1500" dirty="0" err="1"/>
              <a:t>скупщик</a:t>
            </a:r>
            <a:r>
              <a:rPr lang="en-US" sz="1500" dirty="0"/>
              <a:t> </a:t>
            </a:r>
            <a:r>
              <a:rPr lang="en-US" sz="1500" dirty="0" err="1"/>
              <a:t>находит</a:t>
            </a:r>
            <a:r>
              <a:rPr lang="en-US" sz="1500" dirty="0"/>
              <a:t> </a:t>
            </a:r>
            <a:r>
              <a:rPr lang="en-US" sz="1500" dirty="0" err="1"/>
              <a:t>малых</a:t>
            </a:r>
            <a:r>
              <a:rPr lang="en-US" sz="1500" dirty="0"/>
              <a:t> </a:t>
            </a:r>
            <a:r>
              <a:rPr lang="en-US" sz="1500" dirty="0" err="1"/>
              <a:t>поставщиков</a:t>
            </a:r>
            <a:r>
              <a:rPr lang="en-US" sz="1500" dirty="0"/>
              <a:t> </a:t>
            </a:r>
            <a:r>
              <a:rPr lang="en-US" sz="1500" dirty="0" err="1"/>
              <a:t>молока</a:t>
            </a:r>
            <a:r>
              <a:rPr lang="en-US" sz="1500" dirty="0"/>
              <a:t> и </a:t>
            </a:r>
            <a:r>
              <a:rPr lang="en-US" sz="1500" dirty="0" err="1"/>
              <a:t>контролирует</a:t>
            </a:r>
            <a:r>
              <a:rPr lang="en-US" sz="1500" dirty="0"/>
              <a:t> </a:t>
            </a:r>
            <a:r>
              <a:rPr lang="en-US" sz="1500" dirty="0" err="1"/>
              <a:t>качество</a:t>
            </a:r>
            <a:r>
              <a:rPr lang="en-US" sz="1500" dirty="0"/>
              <a:t> </a:t>
            </a:r>
            <a:r>
              <a:rPr lang="en-US" sz="1500" dirty="0" err="1"/>
              <a:t>продукции</a:t>
            </a:r>
            <a:r>
              <a:rPr lang="en-US" sz="1500" dirty="0"/>
              <a:t>.</a:t>
            </a:r>
          </a:p>
          <a:p>
            <a:pPr marL="0" indent="0" eaLnBrk="1" hangingPunct="1">
              <a:buNone/>
            </a:pPr>
            <a:r>
              <a:rPr lang="en-US" sz="1500" dirty="0" err="1">
                <a:solidFill>
                  <a:srgbClr val="00B050"/>
                </a:solidFill>
              </a:rPr>
              <a:t>Если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планируют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создать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кооператив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как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альтернативу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частному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скупщику</a:t>
            </a:r>
            <a:r>
              <a:rPr lang="en-US" sz="1500" dirty="0">
                <a:solidFill>
                  <a:srgbClr val="00B050"/>
                </a:solidFill>
              </a:rPr>
              <a:t>, </a:t>
            </a:r>
            <a:r>
              <a:rPr lang="en-US" sz="1500" dirty="0" err="1">
                <a:solidFill>
                  <a:srgbClr val="00B050"/>
                </a:solidFill>
              </a:rPr>
              <a:t>они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должны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договориться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между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собой</a:t>
            </a:r>
            <a:r>
              <a:rPr lang="en-US" sz="1500" dirty="0">
                <a:solidFill>
                  <a:srgbClr val="00B050"/>
                </a:solidFill>
              </a:rPr>
              <a:t> о </a:t>
            </a:r>
            <a:r>
              <a:rPr lang="en-US" sz="1500" dirty="0" err="1">
                <a:solidFill>
                  <a:srgbClr val="00B050"/>
                </a:solidFill>
              </a:rPr>
              <a:t>стабильности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поставок</a:t>
            </a:r>
            <a:r>
              <a:rPr lang="en-US" sz="1500" dirty="0">
                <a:solidFill>
                  <a:srgbClr val="00B050"/>
                </a:solidFill>
              </a:rPr>
              <a:t> и </a:t>
            </a:r>
            <a:r>
              <a:rPr lang="en-US" sz="1500" dirty="0" err="1">
                <a:solidFill>
                  <a:srgbClr val="00B050"/>
                </a:solidFill>
              </a:rPr>
              <a:t>качестве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err="1">
                <a:solidFill>
                  <a:srgbClr val="00B050"/>
                </a:solidFill>
              </a:rPr>
              <a:t>продукции</a:t>
            </a:r>
            <a:endParaRPr lang="en-US" sz="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6BF7-E3D2-0E53-D3EC-349E42A1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Экономический механизм деятельности частного закупщика: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Часть 4. Осуществление и финансирование текущей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F3FCB-6FAA-3B20-FE4E-D05BF221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940439"/>
            <a:ext cx="3882967" cy="475064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eaLnBrk="1" hangingPunct="1">
              <a:buNone/>
            </a:pPr>
            <a:r>
              <a:rPr lang="en-US" sz="1600" dirty="0" err="1"/>
              <a:t>Задача</a:t>
            </a:r>
            <a:r>
              <a:rPr lang="en-US" sz="1600" dirty="0"/>
              <a:t>:</a:t>
            </a:r>
          </a:p>
          <a:p>
            <a:pPr marL="0" indent="0" eaLnBrk="1" hangingPunct="1">
              <a:buNone/>
            </a:pPr>
            <a:r>
              <a:rPr lang="en-US" sz="1600" dirty="0" err="1"/>
              <a:t>Скупка</a:t>
            </a:r>
            <a:r>
              <a:rPr lang="en-US" sz="1600" dirty="0"/>
              <a:t> </a:t>
            </a:r>
            <a:r>
              <a:rPr lang="en-US" sz="1600" dirty="0" err="1"/>
              <a:t>молока</a:t>
            </a:r>
            <a:r>
              <a:rPr lang="en-US" sz="1600" dirty="0"/>
              <a:t> – </a:t>
            </a:r>
            <a:r>
              <a:rPr lang="en-US" sz="1600" dirty="0" err="1"/>
              <a:t>это</a:t>
            </a:r>
            <a:r>
              <a:rPr lang="en-US" sz="1600" dirty="0"/>
              <a:t> </a:t>
            </a:r>
            <a:r>
              <a:rPr lang="en-US" sz="1600" dirty="0" err="1"/>
              <a:t>ежедневный</a:t>
            </a:r>
            <a:r>
              <a:rPr lang="en-US" sz="1600" dirty="0"/>
              <a:t> </a:t>
            </a:r>
            <a:r>
              <a:rPr lang="en-US" sz="1600" dirty="0" err="1"/>
              <a:t>процесс</a:t>
            </a:r>
            <a:r>
              <a:rPr lang="en-US" sz="1600" dirty="0"/>
              <a:t>, в </a:t>
            </a:r>
            <a:r>
              <a:rPr lang="en-US" sz="1600" dirty="0" err="1"/>
              <a:t>котором</a:t>
            </a:r>
            <a:r>
              <a:rPr lang="en-US" sz="1600" dirty="0"/>
              <a:t> </a:t>
            </a:r>
            <a:r>
              <a:rPr lang="en-US" sz="1600" dirty="0" err="1"/>
              <a:t>задействованы</a:t>
            </a:r>
            <a:r>
              <a:rPr lang="en-US" sz="1600" dirty="0"/>
              <a:t> </a:t>
            </a:r>
            <a:r>
              <a:rPr lang="en-US" sz="1600" dirty="0" err="1"/>
              <a:t>водитель</a:t>
            </a:r>
            <a:r>
              <a:rPr lang="en-US" sz="1600" dirty="0"/>
              <a:t>, </a:t>
            </a:r>
            <a:r>
              <a:rPr lang="en-US" sz="1600" dirty="0" err="1"/>
              <a:t>экспедитор</a:t>
            </a:r>
            <a:r>
              <a:rPr lang="en-US" sz="1600" dirty="0"/>
              <a:t>, </a:t>
            </a:r>
            <a:r>
              <a:rPr lang="en-US" sz="1600" dirty="0" err="1"/>
              <a:t>специалист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анализу</a:t>
            </a:r>
            <a:r>
              <a:rPr lang="en-US" sz="1600" dirty="0"/>
              <a:t> </a:t>
            </a:r>
            <a:r>
              <a:rPr lang="en-US" sz="1600" dirty="0" err="1"/>
              <a:t>качества</a:t>
            </a: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 err="1"/>
              <a:t>Решение</a:t>
            </a:r>
            <a:r>
              <a:rPr lang="en-US" sz="1600" dirty="0"/>
              <a:t>:</a:t>
            </a:r>
          </a:p>
          <a:p>
            <a:pPr marL="0" indent="0" eaLnBrk="1" hangingPunct="1">
              <a:buNone/>
            </a:pPr>
            <a:r>
              <a:rPr lang="en-US" sz="1600" dirty="0" err="1"/>
              <a:t>Предприниматель</a:t>
            </a:r>
            <a:r>
              <a:rPr lang="en-US" sz="1600" dirty="0"/>
              <a:t> – </a:t>
            </a:r>
            <a:r>
              <a:rPr lang="en-US" sz="1600" dirty="0" err="1"/>
              <a:t>скупщик</a:t>
            </a:r>
            <a:r>
              <a:rPr lang="en-US" sz="1600" dirty="0"/>
              <a:t> </a:t>
            </a:r>
            <a:r>
              <a:rPr lang="en-US" sz="1600" dirty="0" err="1"/>
              <a:t>нанимает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работу</a:t>
            </a:r>
            <a:r>
              <a:rPr lang="en-US" sz="1600" dirty="0"/>
              <a:t> </a:t>
            </a:r>
            <a:r>
              <a:rPr lang="en-US" sz="1600" dirty="0" err="1"/>
              <a:t>персонал</a:t>
            </a:r>
            <a:r>
              <a:rPr lang="en-US" sz="1600" dirty="0"/>
              <a:t> и </a:t>
            </a:r>
            <a:r>
              <a:rPr lang="en-US" sz="1600" dirty="0" err="1"/>
              <a:t>финансирует</a:t>
            </a:r>
            <a:r>
              <a:rPr lang="en-US" sz="1600" dirty="0"/>
              <a:t> </a:t>
            </a:r>
            <a:r>
              <a:rPr lang="en-US" sz="1600" dirty="0" err="1"/>
              <a:t>его</a:t>
            </a:r>
            <a:r>
              <a:rPr lang="en-US" sz="1600" dirty="0"/>
              <a:t> </a:t>
            </a:r>
            <a:r>
              <a:rPr lang="en-US" sz="1600" dirty="0" err="1"/>
              <a:t>деятельность</a:t>
            </a:r>
            <a:r>
              <a:rPr lang="en-US" sz="1600" dirty="0"/>
              <a:t> (</a:t>
            </a:r>
            <a:r>
              <a:rPr lang="en-US" sz="1600" dirty="0" err="1"/>
              <a:t>сначала</a:t>
            </a:r>
            <a:r>
              <a:rPr lang="en-US" sz="1600" dirty="0"/>
              <a:t> – </a:t>
            </a:r>
            <a:r>
              <a:rPr lang="en-US" sz="1600" dirty="0" err="1"/>
              <a:t>своими</a:t>
            </a:r>
            <a:r>
              <a:rPr lang="en-US" sz="1600" dirty="0"/>
              <a:t> </a:t>
            </a:r>
            <a:r>
              <a:rPr lang="en-US" sz="1600" dirty="0" err="1"/>
              <a:t>средствами</a:t>
            </a:r>
            <a:r>
              <a:rPr lang="en-US" sz="1600" dirty="0"/>
              <a:t>, </a:t>
            </a:r>
            <a:r>
              <a:rPr lang="en-US" sz="1600" dirty="0" err="1"/>
              <a:t>затем</a:t>
            </a:r>
            <a:r>
              <a:rPr lang="en-US" sz="1600" dirty="0"/>
              <a:t> –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счёт</a:t>
            </a:r>
            <a:r>
              <a:rPr lang="en-US" sz="1600" dirty="0"/>
              <a:t> </a:t>
            </a:r>
            <a:r>
              <a:rPr lang="en-US" sz="1600" dirty="0" err="1"/>
              <a:t>части</a:t>
            </a:r>
            <a:r>
              <a:rPr lang="en-US" sz="1600" dirty="0"/>
              <a:t> </a:t>
            </a:r>
            <a:r>
              <a:rPr lang="en-US" sz="1600" dirty="0" err="1"/>
              <a:t>выручки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продаж</a:t>
            </a:r>
            <a:r>
              <a:rPr lang="en-US" sz="1600" dirty="0"/>
              <a:t>), </a:t>
            </a:r>
            <a:r>
              <a:rPr lang="en-US" sz="1600" dirty="0" err="1"/>
              <a:t>осуществляется</a:t>
            </a:r>
            <a:r>
              <a:rPr lang="en-US" sz="1600" dirty="0"/>
              <a:t> </a:t>
            </a:r>
            <a:r>
              <a:rPr lang="en-US" sz="1600" dirty="0" err="1"/>
              <a:t>текущее</a:t>
            </a:r>
            <a:r>
              <a:rPr lang="en-US" sz="1600" dirty="0"/>
              <a:t> </a:t>
            </a:r>
            <a:r>
              <a:rPr lang="en-US" sz="1600" dirty="0" err="1"/>
              <a:t>руководство</a:t>
            </a:r>
            <a:r>
              <a:rPr lang="en-US" sz="1600" dirty="0"/>
              <a:t> и </a:t>
            </a:r>
            <a:r>
              <a:rPr lang="en-US" sz="1600" dirty="0" err="1"/>
              <a:t>контроль</a:t>
            </a:r>
            <a:r>
              <a:rPr lang="en-US" sz="1600" dirty="0"/>
              <a:t> </a:t>
            </a:r>
            <a:r>
              <a:rPr lang="en-US" sz="1600" dirty="0" err="1"/>
              <a:t>качества</a:t>
            </a:r>
            <a:r>
              <a:rPr lang="en-US" sz="1600" dirty="0"/>
              <a:t> </a:t>
            </a:r>
            <a:r>
              <a:rPr lang="en-US" sz="1600" dirty="0" err="1"/>
              <a:t>работы</a:t>
            </a:r>
            <a:r>
              <a:rPr lang="en-US" sz="1600" dirty="0"/>
              <a:t>.</a:t>
            </a:r>
          </a:p>
          <a:p>
            <a:pPr marL="0" indent="0" eaLnBrk="1" hangingPunct="1">
              <a:buNone/>
            </a:pPr>
            <a:r>
              <a:rPr lang="en-US" sz="1600" dirty="0" err="1">
                <a:solidFill>
                  <a:srgbClr val="00B050"/>
                </a:solidFill>
              </a:rPr>
              <a:t>Если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сельскохозяйственные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товаропроизводители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планируют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создать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кооператив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как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альтернативу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частному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скупщику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они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должны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нанять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необходимый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персонал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сформировать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систему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его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мотивирования</a:t>
            </a:r>
            <a:r>
              <a:rPr lang="en-US" sz="1600" dirty="0">
                <a:solidFill>
                  <a:srgbClr val="00B050"/>
                </a:solidFill>
              </a:rPr>
              <a:t> и </a:t>
            </a:r>
            <a:r>
              <a:rPr lang="en-US" sz="1600" dirty="0" err="1">
                <a:solidFill>
                  <a:srgbClr val="00B050"/>
                </a:solidFill>
              </a:rPr>
              <a:t>контроля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качества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работы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6" name="Объект 5" descr="Изображение выглядит как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6015E7D-C568-7B0E-EBA5-F352353EFD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363510"/>
            <a:ext cx="6155141" cy="41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2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1640</Words>
  <Application>Microsoft Office PowerPoint</Application>
  <PresentationFormat>Широкоэкранный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Экономические механизмы работы СПоК в целях развития его членов</vt:lpstr>
      <vt:lpstr>Экономическое планирование в СПоК начинается с «экономического» планирования его членов</vt:lpstr>
      <vt:lpstr>Ведение сельскохозяйственного производства - это совокупность функций</vt:lpstr>
      <vt:lpstr>Куда «провалились» деньги?</vt:lpstr>
      <vt:lpstr>I. Кооператив как инструмент против потери дохода при сбыте продукции</vt:lpstr>
      <vt:lpstr>Экономический механизм деятельности частного закупщика: Часть 1. Аккумулирование инвестиционных ресурсов</vt:lpstr>
      <vt:lpstr>Экономический механизм деятельности частного закупщика: Часть 2. Выстраивание отношений с оптовым покупателем молока</vt:lpstr>
      <vt:lpstr>Экономический механизм деятельности частного закупщика: Часть 3. Обеспечение объёмов и качества продукции</vt:lpstr>
      <vt:lpstr>Экономический механизм деятельности частного закупщика: Часть 4. Осуществление и финансирование текущей деятельности</vt:lpstr>
      <vt:lpstr>Экономический механизм деятельности частного закупщика: Часть 5. Определение цены покупки молока</vt:lpstr>
      <vt:lpstr>Резюме. Экономический механизм деятельности сбытового кооператива включает в себя</vt:lpstr>
      <vt:lpstr>II. Кооператив как инструмент против потери дохода при снабжении ресурсами</vt:lpstr>
      <vt:lpstr>Экономический механизм деятельности частного торговца комбикормом Часть 1. Аккумулирование инвестиционных ресурсов</vt:lpstr>
      <vt:lpstr>Экономический механизм деятельности частного торговца: Часть 2. Выстраивание отношений с производителем комбикорма</vt:lpstr>
      <vt:lpstr>Экономический механизм деятельности частного торговца: Часть 3. Обеспечение стабильного объёма закупок и оплаты</vt:lpstr>
      <vt:lpstr>Экономический механизм деятельности частного торговца: Часть 4. Осуществление и финансирование текущей деятельности</vt:lpstr>
      <vt:lpstr>Экономический механизм деятельности частного торговца: Часть 5. Определение цены продажи комбикорма</vt:lpstr>
      <vt:lpstr>Резюме. Экономический механизм деятельности снабженческого кооператива включает в себя</vt:lpstr>
      <vt:lpstr>III. Кооператив как инструмент против потери дохода при использовании «бухгалтера на аутсорсинге»</vt:lpstr>
      <vt:lpstr>Экономический механизм работы частного бухгалтера: формирование основных средств</vt:lpstr>
      <vt:lpstr>Экономический механизм работы частного бухгалтера: определение цены</vt:lpstr>
      <vt:lpstr>Резюме. Экономический механизм деятельности обслуживающего кооператива включает в себя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и деятельности сельскохозяйственного потребительского кооператива</dc:title>
  <dc:creator>euser519</dc:creator>
  <cp:lastModifiedBy>euser519</cp:lastModifiedBy>
  <cp:revision>118</cp:revision>
  <cp:lastPrinted>2022-09-29T12:41:17Z</cp:lastPrinted>
  <dcterms:created xsi:type="dcterms:W3CDTF">2020-06-15T07:12:16Z</dcterms:created>
  <dcterms:modified xsi:type="dcterms:W3CDTF">2023-03-12T07:25:27Z</dcterms:modified>
</cp:coreProperties>
</file>