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49" r:id="rId3"/>
    <p:sldId id="292" r:id="rId4"/>
    <p:sldId id="353" r:id="rId5"/>
    <p:sldId id="354" r:id="rId6"/>
    <p:sldId id="258" r:id="rId7"/>
    <p:sldId id="293" r:id="rId8"/>
    <p:sldId id="355" r:id="rId9"/>
    <p:sldId id="427" r:id="rId10"/>
    <p:sldId id="442" r:id="rId11"/>
    <p:sldId id="441" r:id="rId12"/>
    <p:sldId id="440" r:id="rId13"/>
    <p:sldId id="439" r:id="rId14"/>
    <p:sldId id="435" r:id="rId15"/>
    <p:sldId id="444" r:id="rId16"/>
    <p:sldId id="261" r:id="rId17"/>
    <p:sldId id="445" r:id="rId18"/>
    <p:sldId id="443" r:id="rId19"/>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23"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38" autoAdjust="0"/>
    <p:restoredTop sz="94660"/>
  </p:normalViewPr>
  <p:slideViewPr>
    <p:cSldViewPr snapToGrid="0">
      <p:cViewPr varScale="1">
        <p:scale>
          <a:sx n="54" d="100"/>
          <a:sy n="54" d="100"/>
        </p:scale>
        <p:origin x="108"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image" Target="../media/image3.jpg"/><Relationship Id="rId5" Type="http://schemas.openxmlformats.org/officeDocument/2006/relationships/image" Target="../media/image7.jpg"/><Relationship Id="rId4"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5FED3-A10A-4BC2-8695-6D959ED78AF9}"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ru-RU"/>
        </a:p>
      </dgm:t>
    </dgm:pt>
    <dgm:pt modelId="{474997EA-8C59-472D-9267-9B5ED153C7CD}">
      <dgm:prSet phldrT="[Текст]"/>
      <dgm:spPr/>
      <dgm:t>
        <a:bodyPr/>
        <a:lstStyle/>
        <a:p>
          <a:r>
            <a:rPr lang="ru-RU" dirty="0"/>
            <a:t>Понятие кооператива как организации, созданной для членов</a:t>
          </a:r>
        </a:p>
      </dgm:t>
    </dgm:pt>
    <dgm:pt modelId="{3895EF43-87FE-4C03-B71A-1E7155A6F106}" type="parTrans" cxnId="{B7EE61F0-2312-4431-8BF7-8B841C581CAA}">
      <dgm:prSet/>
      <dgm:spPr/>
      <dgm:t>
        <a:bodyPr/>
        <a:lstStyle/>
        <a:p>
          <a:endParaRPr lang="ru-RU"/>
        </a:p>
      </dgm:t>
    </dgm:pt>
    <dgm:pt modelId="{9BAA3BD3-E5FE-46CC-BF3A-84507DA7CA9F}" type="sibTrans" cxnId="{B7EE61F0-2312-4431-8BF7-8B841C581CAA}">
      <dgm:prSet/>
      <dgm:spPr/>
      <dgm:t>
        <a:bodyPr/>
        <a:lstStyle/>
        <a:p>
          <a:endParaRPr lang="ru-RU"/>
        </a:p>
      </dgm:t>
    </dgm:pt>
    <dgm:pt modelId="{C4FB0FF1-8464-493A-AFCA-2C829F3AD7C4}">
      <dgm:prSet phldrT="[Текст]"/>
      <dgm:spPr/>
      <dgm:t>
        <a:bodyPr/>
        <a:lstStyle/>
        <a:p>
          <a:r>
            <a:rPr lang="ru-RU" dirty="0"/>
            <a:t>Членство, права и обязанности членов кооператива</a:t>
          </a:r>
        </a:p>
      </dgm:t>
    </dgm:pt>
    <dgm:pt modelId="{5A51E3DD-427C-4383-94C0-B23C4DEF46C8}" type="parTrans" cxnId="{FA040D2C-6C50-4CEC-9153-61AD78B4356C}">
      <dgm:prSet/>
      <dgm:spPr/>
      <dgm:t>
        <a:bodyPr/>
        <a:lstStyle/>
        <a:p>
          <a:endParaRPr lang="ru-RU"/>
        </a:p>
      </dgm:t>
    </dgm:pt>
    <dgm:pt modelId="{23FB863F-9F5E-42F2-B4D7-00BF79CF4555}" type="sibTrans" cxnId="{FA040D2C-6C50-4CEC-9153-61AD78B4356C}">
      <dgm:prSet/>
      <dgm:spPr/>
      <dgm:t>
        <a:bodyPr/>
        <a:lstStyle/>
        <a:p>
          <a:endParaRPr lang="ru-RU"/>
        </a:p>
      </dgm:t>
    </dgm:pt>
    <dgm:pt modelId="{BDFED63C-C435-4025-B7B0-038B01F3F0F3}">
      <dgm:prSet phldrT="[Текст]"/>
      <dgm:spPr/>
      <dgm:t>
        <a:bodyPr/>
        <a:lstStyle/>
        <a:p>
          <a:r>
            <a:rPr lang="ru-RU" dirty="0"/>
            <a:t>Органы управления и контроля кооператива</a:t>
          </a:r>
        </a:p>
      </dgm:t>
    </dgm:pt>
    <dgm:pt modelId="{CA80D1AA-9E1D-40A0-99ED-BF62ACC9972E}" type="parTrans" cxnId="{1801F481-94E8-4263-9852-13419BE9C48F}">
      <dgm:prSet/>
      <dgm:spPr/>
      <dgm:t>
        <a:bodyPr/>
        <a:lstStyle/>
        <a:p>
          <a:endParaRPr lang="ru-RU"/>
        </a:p>
      </dgm:t>
    </dgm:pt>
    <dgm:pt modelId="{9238471D-BDD1-4CEE-972F-7F34E94F6A96}" type="sibTrans" cxnId="{1801F481-94E8-4263-9852-13419BE9C48F}">
      <dgm:prSet/>
      <dgm:spPr/>
      <dgm:t>
        <a:bodyPr/>
        <a:lstStyle/>
        <a:p>
          <a:endParaRPr lang="ru-RU"/>
        </a:p>
      </dgm:t>
    </dgm:pt>
    <dgm:pt modelId="{89FD3C21-1E00-4A43-8BF0-E9CB643676BE}">
      <dgm:prSet/>
      <dgm:spPr/>
      <dgm:t>
        <a:bodyPr/>
        <a:lstStyle/>
        <a:p>
          <a:r>
            <a:rPr lang="ru-RU"/>
            <a:t>Формирование и использование имущества кооператива, фонды</a:t>
          </a:r>
        </a:p>
      </dgm:t>
    </dgm:pt>
    <dgm:pt modelId="{AEA9449B-D764-4AC4-9257-1B04BB94588C}" type="parTrans" cxnId="{D0BBE1A9-3C23-4068-952C-E1FB75466DF9}">
      <dgm:prSet/>
      <dgm:spPr/>
      <dgm:t>
        <a:bodyPr/>
        <a:lstStyle/>
        <a:p>
          <a:endParaRPr lang="ru-RU"/>
        </a:p>
      </dgm:t>
    </dgm:pt>
    <dgm:pt modelId="{A1CDB338-3DCF-4DC3-AA9B-E513463C6094}" type="sibTrans" cxnId="{D0BBE1A9-3C23-4068-952C-E1FB75466DF9}">
      <dgm:prSet/>
      <dgm:spPr/>
      <dgm:t>
        <a:bodyPr/>
        <a:lstStyle/>
        <a:p>
          <a:endParaRPr lang="ru-RU"/>
        </a:p>
      </dgm:t>
    </dgm:pt>
    <dgm:pt modelId="{22EF14FD-36AA-4D72-9041-8C868F492707}">
      <dgm:prSet/>
      <dgm:spPr/>
      <dgm:t>
        <a:bodyPr/>
        <a:lstStyle/>
        <a:p>
          <a:r>
            <a:rPr lang="ru-RU"/>
            <a:t>Ревизионный контроль деятельности кооператива</a:t>
          </a:r>
        </a:p>
      </dgm:t>
    </dgm:pt>
    <dgm:pt modelId="{FC78A3EB-F34E-4024-A16B-4A167C088111}" type="parTrans" cxnId="{DACFE4A8-42E8-464D-A17F-C9F3E5929A74}">
      <dgm:prSet/>
      <dgm:spPr/>
      <dgm:t>
        <a:bodyPr/>
        <a:lstStyle/>
        <a:p>
          <a:endParaRPr lang="ru-RU"/>
        </a:p>
      </dgm:t>
    </dgm:pt>
    <dgm:pt modelId="{DAA76DA7-78D3-44DD-8CF9-C8F4F248B00A}" type="sibTrans" cxnId="{DACFE4A8-42E8-464D-A17F-C9F3E5929A74}">
      <dgm:prSet/>
      <dgm:spPr/>
      <dgm:t>
        <a:bodyPr/>
        <a:lstStyle/>
        <a:p>
          <a:endParaRPr lang="ru-RU"/>
        </a:p>
      </dgm:t>
    </dgm:pt>
    <dgm:pt modelId="{9A163BD2-7484-4957-A43B-AC82EB34223E}" type="pres">
      <dgm:prSet presAssocID="{3AB5FED3-A10A-4BC2-8695-6D959ED78AF9}" presName="Name0" presStyleCnt="0">
        <dgm:presLayoutVars>
          <dgm:dir/>
          <dgm:resizeHandles val="exact"/>
        </dgm:presLayoutVars>
      </dgm:prSet>
      <dgm:spPr/>
    </dgm:pt>
    <dgm:pt modelId="{F7DD98B0-203E-4095-9C15-08F9CFE29DE2}" type="pres">
      <dgm:prSet presAssocID="{474997EA-8C59-472D-9267-9B5ED153C7CD}" presName="composite" presStyleCnt="0"/>
      <dgm:spPr/>
    </dgm:pt>
    <dgm:pt modelId="{C93A6E40-1061-432C-9E64-D900A6D154A2}" type="pres">
      <dgm:prSet presAssocID="{474997EA-8C59-472D-9267-9B5ED153C7CD}" presName="rect1" presStyleLbl="trAlignAcc1" presStyleIdx="0" presStyleCnt="5">
        <dgm:presLayoutVars>
          <dgm:bulletEnabled val="1"/>
        </dgm:presLayoutVars>
      </dgm:prSet>
      <dgm:spPr/>
    </dgm:pt>
    <dgm:pt modelId="{ED353FAE-67B8-4F36-A7FF-5808AB823EA3}" type="pres">
      <dgm:prSet presAssocID="{474997EA-8C59-472D-9267-9B5ED153C7CD}" presName="rect2" presStyleLbl="fgImgPlace1" presStyleIdx="0" presStyleCnt="5" custScaleX="185775" custLinFactNeighborX="-41990"/>
      <dgm:spPr>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dgm:spPr>
    </dgm:pt>
    <dgm:pt modelId="{27CDA045-D525-4544-B976-F168D3BBCB72}" type="pres">
      <dgm:prSet presAssocID="{9BAA3BD3-E5FE-46CC-BF3A-84507DA7CA9F}" presName="sibTrans" presStyleCnt="0"/>
      <dgm:spPr/>
    </dgm:pt>
    <dgm:pt modelId="{2187AA40-22C0-4B4D-92AB-F5449CC0855C}" type="pres">
      <dgm:prSet presAssocID="{C4FB0FF1-8464-493A-AFCA-2C829F3AD7C4}" presName="composite" presStyleCnt="0"/>
      <dgm:spPr/>
    </dgm:pt>
    <dgm:pt modelId="{A50F72D4-E58B-44B9-A6A5-FB242399637F}" type="pres">
      <dgm:prSet presAssocID="{C4FB0FF1-8464-493A-AFCA-2C829F3AD7C4}" presName="rect1" presStyleLbl="trAlignAcc1" presStyleIdx="1" presStyleCnt="5">
        <dgm:presLayoutVars>
          <dgm:bulletEnabled val="1"/>
        </dgm:presLayoutVars>
      </dgm:prSet>
      <dgm:spPr/>
    </dgm:pt>
    <dgm:pt modelId="{A8FC3439-82A3-4351-BCD4-C8032D472ABD}" type="pres">
      <dgm:prSet presAssocID="{C4FB0FF1-8464-493A-AFCA-2C829F3AD7C4}" presName="rect2" presStyleLbl="fgImgPlace1" presStyleIdx="1" presStyleCnt="5" custScaleX="185775" custLinFactNeighborX="-41990"/>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2C840AF4-95AF-4E21-861B-6873FDC7B449}" type="pres">
      <dgm:prSet presAssocID="{23FB863F-9F5E-42F2-B4D7-00BF79CF4555}" presName="sibTrans" presStyleCnt="0"/>
      <dgm:spPr/>
    </dgm:pt>
    <dgm:pt modelId="{8C3C08DB-2046-4BD0-BE78-447F68BCEF33}" type="pres">
      <dgm:prSet presAssocID="{BDFED63C-C435-4025-B7B0-038B01F3F0F3}" presName="composite" presStyleCnt="0"/>
      <dgm:spPr/>
    </dgm:pt>
    <dgm:pt modelId="{FD4F271C-85B6-47E7-AEA3-74C0502186DF}" type="pres">
      <dgm:prSet presAssocID="{BDFED63C-C435-4025-B7B0-038B01F3F0F3}" presName="rect1" presStyleLbl="trAlignAcc1" presStyleIdx="2" presStyleCnt="5">
        <dgm:presLayoutVars>
          <dgm:bulletEnabled val="1"/>
        </dgm:presLayoutVars>
      </dgm:prSet>
      <dgm:spPr/>
    </dgm:pt>
    <dgm:pt modelId="{6A642B05-9597-4B11-BFCA-7CA29FEB9615}" type="pres">
      <dgm:prSet presAssocID="{BDFED63C-C435-4025-B7B0-038B01F3F0F3}" presName="rect2" presStyleLbl="fgImgPlace1" presStyleIdx="2" presStyleCnt="5" custScaleX="185775" custLinFactNeighborX="-4199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dgm:spPr>
    </dgm:pt>
    <dgm:pt modelId="{85EB925E-E304-4F2E-B63B-71C011F49739}" type="pres">
      <dgm:prSet presAssocID="{9238471D-BDD1-4CEE-972F-7F34E94F6A96}" presName="sibTrans" presStyleCnt="0"/>
      <dgm:spPr/>
    </dgm:pt>
    <dgm:pt modelId="{70464817-B0A8-4A4F-B3FD-FA6E3E36E894}" type="pres">
      <dgm:prSet presAssocID="{89FD3C21-1E00-4A43-8BF0-E9CB643676BE}" presName="composite" presStyleCnt="0"/>
      <dgm:spPr/>
    </dgm:pt>
    <dgm:pt modelId="{96DDEC59-0097-475B-84E5-D80B2FEBAE3E}" type="pres">
      <dgm:prSet presAssocID="{89FD3C21-1E00-4A43-8BF0-E9CB643676BE}" presName="rect1" presStyleLbl="trAlignAcc1" presStyleIdx="3" presStyleCnt="5">
        <dgm:presLayoutVars>
          <dgm:bulletEnabled val="1"/>
        </dgm:presLayoutVars>
      </dgm:prSet>
      <dgm:spPr/>
    </dgm:pt>
    <dgm:pt modelId="{339D0058-C116-4D11-9E4B-53FE86F0F752}" type="pres">
      <dgm:prSet presAssocID="{89FD3C21-1E00-4A43-8BF0-E9CB643676BE}" presName="rect2" presStyleLbl="fgImgPlace1" presStyleIdx="3" presStyleCnt="5" custScaleX="179567" custLinFactNeighborX="-41990"/>
      <dgm:spPr>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pt>
    <dgm:pt modelId="{95BB7F45-2C13-4F58-8136-8FE2D3BA1F9F}" type="pres">
      <dgm:prSet presAssocID="{A1CDB338-3DCF-4DC3-AA9B-E513463C6094}" presName="sibTrans" presStyleCnt="0"/>
      <dgm:spPr/>
    </dgm:pt>
    <dgm:pt modelId="{EADAEA08-5B91-49B9-B739-4EB0AD9556CA}" type="pres">
      <dgm:prSet presAssocID="{22EF14FD-36AA-4D72-9041-8C868F492707}" presName="composite" presStyleCnt="0"/>
      <dgm:spPr/>
    </dgm:pt>
    <dgm:pt modelId="{3618D018-E2AD-4846-A1CF-50476755AFB9}" type="pres">
      <dgm:prSet presAssocID="{22EF14FD-36AA-4D72-9041-8C868F492707}" presName="rect1" presStyleLbl="trAlignAcc1" presStyleIdx="4" presStyleCnt="5">
        <dgm:presLayoutVars>
          <dgm:bulletEnabled val="1"/>
        </dgm:presLayoutVars>
      </dgm:prSet>
      <dgm:spPr/>
    </dgm:pt>
    <dgm:pt modelId="{5CC5C465-2168-41F4-B58A-6B6C54C58E10}" type="pres">
      <dgm:prSet presAssocID="{22EF14FD-36AA-4D72-9041-8C868F492707}" presName="rect2" presStyleLbl="fgImgPlace1" presStyleIdx="4" presStyleCnt="5" custScaleX="179567" custLinFactNeighborX="-41990"/>
      <dgm:spPr>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dgm:spPr>
    </dgm:pt>
  </dgm:ptLst>
  <dgm:cxnLst>
    <dgm:cxn modelId="{52D0420E-6A8E-45E7-ACEB-4B4597D19788}" type="presOf" srcId="{C4FB0FF1-8464-493A-AFCA-2C829F3AD7C4}" destId="{A50F72D4-E58B-44B9-A6A5-FB242399637F}" srcOrd="0" destOrd="0" presId="urn:microsoft.com/office/officeart/2008/layout/PictureStrips"/>
    <dgm:cxn modelId="{B483F619-B49B-43B5-AEEA-58729BC11F3D}" type="presOf" srcId="{89FD3C21-1E00-4A43-8BF0-E9CB643676BE}" destId="{96DDEC59-0097-475B-84E5-D80B2FEBAE3E}" srcOrd="0" destOrd="0" presId="urn:microsoft.com/office/officeart/2008/layout/PictureStrips"/>
    <dgm:cxn modelId="{FA040D2C-6C50-4CEC-9153-61AD78B4356C}" srcId="{3AB5FED3-A10A-4BC2-8695-6D959ED78AF9}" destId="{C4FB0FF1-8464-493A-AFCA-2C829F3AD7C4}" srcOrd="1" destOrd="0" parTransId="{5A51E3DD-427C-4383-94C0-B23C4DEF46C8}" sibTransId="{23FB863F-9F5E-42F2-B4D7-00BF79CF4555}"/>
    <dgm:cxn modelId="{01784667-5FE8-4A53-A2F0-4936ACE82F90}" type="presOf" srcId="{474997EA-8C59-472D-9267-9B5ED153C7CD}" destId="{C93A6E40-1061-432C-9E64-D900A6D154A2}" srcOrd="0" destOrd="0" presId="urn:microsoft.com/office/officeart/2008/layout/PictureStrips"/>
    <dgm:cxn modelId="{D4DC1E50-FCAF-497B-B79D-78B4C1A22938}" type="presOf" srcId="{22EF14FD-36AA-4D72-9041-8C868F492707}" destId="{3618D018-E2AD-4846-A1CF-50476755AFB9}" srcOrd="0" destOrd="0" presId="urn:microsoft.com/office/officeart/2008/layout/PictureStrips"/>
    <dgm:cxn modelId="{1801F481-94E8-4263-9852-13419BE9C48F}" srcId="{3AB5FED3-A10A-4BC2-8695-6D959ED78AF9}" destId="{BDFED63C-C435-4025-B7B0-038B01F3F0F3}" srcOrd="2" destOrd="0" parTransId="{CA80D1AA-9E1D-40A0-99ED-BF62ACC9972E}" sibTransId="{9238471D-BDD1-4CEE-972F-7F34E94F6A96}"/>
    <dgm:cxn modelId="{DACFE4A8-42E8-464D-A17F-C9F3E5929A74}" srcId="{3AB5FED3-A10A-4BC2-8695-6D959ED78AF9}" destId="{22EF14FD-36AA-4D72-9041-8C868F492707}" srcOrd="4" destOrd="0" parTransId="{FC78A3EB-F34E-4024-A16B-4A167C088111}" sibTransId="{DAA76DA7-78D3-44DD-8CF9-C8F4F248B00A}"/>
    <dgm:cxn modelId="{D0BBE1A9-3C23-4068-952C-E1FB75466DF9}" srcId="{3AB5FED3-A10A-4BC2-8695-6D959ED78AF9}" destId="{89FD3C21-1E00-4A43-8BF0-E9CB643676BE}" srcOrd="3" destOrd="0" parTransId="{AEA9449B-D764-4AC4-9257-1B04BB94588C}" sibTransId="{A1CDB338-3DCF-4DC3-AA9B-E513463C6094}"/>
    <dgm:cxn modelId="{12DCC8DD-E183-4907-8E67-F9D7138CED5D}" type="presOf" srcId="{BDFED63C-C435-4025-B7B0-038B01F3F0F3}" destId="{FD4F271C-85B6-47E7-AEA3-74C0502186DF}" srcOrd="0" destOrd="0" presId="urn:microsoft.com/office/officeart/2008/layout/PictureStrips"/>
    <dgm:cxn modelId="{B7EE61F0-2312-4431-8BF7-8B841C581CAA}" srcId="{3AB5FED3-A10A-4BC2-8695-6D959ED78AF9}" destId="{474997EA-8C59-472D-9267-9B5ED153C7CD}" srcOrd="0" destOrd="0" parTransId="{3895EF43-87FE-4C03-B71A-1E7155A6F106}" sibTransId="{9BAA3BD3-E5FE-46CC-BF3A-84507DA7CA9F}"/>
    <dgm:cxn modelId="{9E3C87F2-2C54-48C1-B38E-3154E1A1EE15}" type="presOf" srcId="{3AB5FED3-A10A-4BC2-8695-6D959ED78AF9}" destId="{9A163BD2-7484-4957-A43B-AC82EB34223E}" srcOrd="0" destOrd="0" presId="urn:microsoft.com/office/officeart/2008/layout/PictureStrips"/>
    <dgm:cxn modelId="{724772E6-DFEB-4985-8600-909358CEB372}" type="presParOf" srcId="{9A163BD2-7484-4957-A43B-AC82EB34223E}" destId="{F7DD98B0-203E-4095-9C15-08F9CFE29DE2}" srcOrd="0" destOrd="0" presId="urn:microsoft.com/office/officeart/2008/layout/PictureStrips"/>
    <dgm:cxn modelId="{0576EBB7-3740-4789-9CC9-8BE3FB4F0F97}" type="presParOf" srcId="{F7DD98B0-203E-4095-9C15-08F9CFE29DE2}" destId="{C93A6E40-1061-432C-9E64-D900A6D154A2}" srcOrd="0" destOrd="0" presId="urn:microsoft.com/office/officeart/2008/layout/PictureStrips"/>
    <dgm:cxn modelId="{67CBE864-50DD-4DCF-96F4-05E398A9CF9E}" type="presParOf" srcId="{F7DD98B0-203E-4095-9C15-08F9CFE29DE2}" destId="{ED353FAE-67B8-4F36-A7FF-5808AB823EA3}" srcOrd="1" destOrd="0" presId="urn:microsoft.com/office/officeart/2008/layout/PictureStrips"/>
    <dgm:cxn modelId="{510C5A83-2F64-4627-83A4-2FCD7AD35B88}" type="presParOf" srcId="{9A163BD2-7484-4957-A43B-AC82EB34223E}" destId="{27CDA045-D525-4544-B976-F168D3BBCB72}" srcOrd="1" destOrd="0" presId="urn:microsoft.com/office/officeart/2008/layout/PictureStrips"/>
    <dgm:cxn modelId="{09599B9D-B114-47AF-9F5F-535B33815D0E}" type="presParOf" srcId="{9A163BD2-7484-4957-A43B-AC82EB34223E}" destId="{2187AA40-22C0-4B4D-92AB-F5449CC0855C}" srcOrd="2" destOrd="0" presId="urn:microsoft.com/office/officeart/2008/layout/PictureStrips"/>
    <dgm:cxn modelId="{3AFE3B8D-0EEB-4AED-81BE-92AC124EE6F3}" type="presParOf" srcId="{2187AA40-22C0-4B4D-92AB-F5449CC0855C}" destId="{A50F72D4-E58B-44B9-A6A5-FB242399637F}" srcOrd="0" destOrd="0" presId="urn:microsoft.com/office/officeart/2008/layout/PictureStrips"/>
    <dgm:cxn modelId="{7E689C03-D016-48EC-8B98-DD05F96392AD}" type="presParOf" srcId="{2187AA40-22C0-4B4D-92AB-F5449CC0855C}" destId="{A8FC3439-82A3-4351-BCD4-C8032D472ABD}" srcOrd="1" destOrd="0" presId="urn:microsoft.com/office/officeart/2008/layout/PictureStrips"/>
    <dgm:cxn modelId="{BBF7694A-694E-4A10-8257-3593248D1794}" type="presParOf" srcId="{9A163BD2-7484-4957-A43B-AC82EB34223E}" destId="{2C840AF4-95AF-4E21-861B-6873FDC7B449}" srcOrd="3" destOrd="0" presId="urn:microsoft.com/office/officeart/2008/layout/PictureStrips"/>
    <dgm:cxn modelId="{1862D4F4-8457-4C77-9820-4CEE861310C0}" type="presParOf" srcId="{9A163BD2-7484-4957-A43B-AC82EB34223E}" destId="{8C3C08DB-2046-4BD0-BE78-447F68BCEF33}" srcOrd="4" destOrd="0" presId="urn:microsoft.com/office/officeart/2008/layout/PictureStrips"/>
    <dgm:cxn modelId="{AB272402-6911-4FC6-8176-58E4298CD24F}" type="presParOf" srcId="{8C3C08DB-2046-4BD0-BE78-447F68BCEF33}" destId="{FD4F271C-85B6-47E7-AEA3-74C0502186DF}" srcOrd="0" destOrd="0" presId="urn:microsoft.com/office/officeart/2008/layout/PictureStrips"/>
    <dgm:cxn modelId="{31842850-5815-4AF0-A669-3E8767B4119E}" type="presParOf" srcId="{8C3C08DB-2046-4BD0-BE78-447F68BCEF33}" destId="{6A642B05-9597-4B11-BFCA-7CA29FEB9615}" srcOrd="1" destOrd="0" presId="urn:microsoft.com/office/officeart/2008/layout/PictureStrips"/>
    <dgm:cxn modelId="{843C9133-C215-4117-A926-94A91E3D1296}" type="presParOf" srcId="{9A163BD2-7484-4957-A43B-AC82EB34223E}" destId="{85EB925E-E304-4F2E-B63B-71C011F49739}" srcOrd="5" destOrd="0" presId="urn:microsoft.com/office/officeart/2008/layout/PictureStrips"/>
    <dgm:cxn modelId="{8E0AEEE8-E887-4870-97CE-260DC8574244}" type="presParOf" srcId="{9A163BD2-7484-4957-A43B-AC82EB34223E}" destId="{70464817-B0A8-4A4F-B3FD-FA6E3E36E894}" srcOrd="6" destOrd="0" presId="urn:microsoft.com/office/officeart/2008/layout/PictureStrips"/>
    <dgm:cxn modelId="{440D7016-B760-40C9-BC49-A58561C69E9B}" type="presParOf" srcId="{70464817-B0A8-4A4F-B3FD-FA6E3E36E894}" destId="{96DDEC59-0097-475B-84E5-D80B2FEBAE3E}" srcOrd="0" destOrd="0" presId="urn:microsoft.com/office/officeart/2008/layout/PictureStrips"/>
    <dgm:cxn modelId="{F8466FAC-4057-4F19-8C05-BDF3DA2BA2D9}" type="presParOf" srcId="{70464817-B0A8-4A4F-B3FD-FA6E3E36E894}" destId="{339D0058-C116-4D11-9E4B-53FE86F0F752}" srcOrd="1" destOrd="0" presId="urn:microsoft.com/office/officeart/2008/layout/PictureStrips"/>
    <dgm:cxn modelId="{AA412511-E49F-43DE-A9EC-FCD0C82C7B39}" type="presParOf" srcId="{9A163BD2-7484-4957-A43B-AC82EB34223E}" destId="{95BB7F45-2C13-4F58-8136-8FE2D3BA1F9F}" srcOrd="7" destOrd="0" presId="urn:microsoft.com/office/officeart/2008/layout/PictureStrips"/>
    <dgm:cxn modelId="{15B68BDE-095A-4981-9A0F-B9888CE76E43}" type="presParOf" srcId="{9A163BD2-7484-4957-A43B-AC82EB34223E}" destId="{EADAEA08-5B91-49B9-B739-4EB0AD9556CA}" srcOrd="8" destOrd="0" presId="urn:microsoft.com/office/officeart/2008/layout/PictureStrips"/>
    <dgm:cxn modelId="{A9AF8521-E679-43D4-8562-3A90652B4C71}" type="presParOf" srcId="{EADAEA08-5B91-49B9-B739-4EB0AD9556CA}" destId="{3618D018-E2AD-4846-A1CF-50476755AFB9}" srcOrd="0" destOrd="0" presId="urn:microsoft.com/office/officeart/2008/layout/PictureStrips"/>
    <dgm:cxn modelId="{EDF70B71-1254-4107-96D1-DE4636778D44}" type="presParOf" srcId="{EADAEA08-5B91-49B9-B739-4EB0AD9556CA}" destId="{5CC5C465-2168-41F4-B58A-6B6C54C58E1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5B0D7-703A-44F4-B04C-77393A8227F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7449B65E-EDDB-4B34-8DD5-76C93965BA95}">
      <dgm:prSet phldrT="[Текст]"/>
      <dgm:spPr/>
      <dgm:t>
        <a:bodyPr/>
        <a:lstStyle/>
        <a:p>
          <a:r>
            <a:rPr lang="ru-RU" dirty="0"/>
            <a:t>Сельскохозяйственные кооперативы</a:t>
          </a:r>
        </a:p>
      </dgm:t>
    </dgm:pt>
    <dgm:pt modelId="{1937890D-D2F6-4270-A122-07AB77B2821F}" type="parTrans" cxnId="{79F6E040-916D-422E-B8BC-425FF9BE4121}">
      <dgm:prSet/>
      <dgm:spPr/>
      <dgm:t>
        <a:bodyPr/>
        <a:lstStyle/>
        <a:p>
          <a:endParaRPr lang="ru-RU"/>
        </a:p>
      </dgm:t>
    </dgm:pt>
    <dgm:pt modelId="{7B4DACB8-4948-4657-8D04-A5D3FF66E2EB}" type="sibTrans" cxnId="{79F6E040-916D-422E-B8BC-425FF9BE4121}">
      <dgm:prSet/>
      <dgm:spPr/>
      <dgm:t>
        <a:bodyPr/>
        <a:lstStyle/>
        <a:p>
          <a:endParaRPr lang="ru-RU"/>
        </a:p>
      </dgm:t>
    </dgm:pt>
    <dgm:pt modelId="{75293D77-245E-499C-949E-017FF5CA04AE}">
      <dgm:prSet phldrT="[Текст]"/>
      <dgm:spPr/>
      <dgm:t>
        <a:bodyPr/>
        <a:lstStyle/>
        <a:p>
          <a:r>
            <a:rPr lang="ru-RU" dirty="0"/>
            <a:t>Производственные</a:t>
          </a:r>
        </a:p>
      </dgm:t>
    </dgm:pt>
    <dgm:pt modelId="{581BF459-97B9-4C0E-BE51-53EFB3A0394F}" type="parTrans" cxnId="{87D2F73A-0F43-4E52-ADB6-88F1447A8C0F}">
      <dgm:prSet/>
      <dgm:spPr/>
      <dgm:t>
        <a:bodyPr/>
        <a:lstStyle/>
        <a:p>
          <a:endParaRPr lang="ru-RU"/>
        </a:p>
      </dgm:t>
    </dgm:pt>
    <dgm:pt modelId="{83BBA9A8-485B-4A2F-8414-79FEF4B37712}" type="sibTrans" cxnId="{87D2F73A-0F43-4E52-ADB6-88F1447A8C0F}">
      <dgm:prSet/>
      <dgm:spPr/>
      <dgm:t>
        <a:bodyPr/>
        <a:lstStyle/>
        <a:p>
          <a:endParaRPr lang="ru-RU"/>
        </a:p>
      </dgm:t>
    </dgm:pt>
    <dgm:pt modelId="{401825EB-6403-4678-AFD4-0E6C17EC6783}">
      <dgm:prSet phldrT="[Текст]"/>
      <dgm:spPr/>
      <dgm:t>
        <a:bodyPr/>
        <a:lstStyle/>
        <a:p>
          <a:r>
            <a:rPr lang="ru-RU" dirty="0"/>
            <a:t>Потребительские: перерабатывающие, снабженческие, сбытовые, растениеводческие, животноводческие, обслуживающие</a:t>
          </a:r>
        </a:p>
      </dgm:t>
    </dgm:pt>
    <dgm:pt modelId="{B68F60D9-A2DD-4FFD-9435-8BCA0877E9E9}" type="parTrans" cxnId="{AB397776-57AB-4016-8638-8FB8C19F866D}">
      <dgm:prSet/>
      <dgm:spPr/>
      <dgm:t>
        <a:bodyPr/>
        <a:lstStyle/>
        <a:p>
          <a:endParaRPr lang="ru-RU"/>
        </a:p>
      </dgm:t>
    </dgm:pt>
    <dgm:pt modelId="{0C763BCA-7BC8-46ED-A9DC-BD2DBB8CCCE1}" type="sibTrans" cxnId="{AB397776-57AB-4016-8638-8FB8C19F866D}">
      <dgm:prSet/>
      <dgm:spPr/>
      <dgm:t>
        <a:bodyPr/>
        <a:lstStyle/>
        <a:p>
          <a:endParaRPr lang="ru-RU"/>
        </a:p>
      </dgm:t>
    </dgm:pt>
    <dgm:pt modelId="{A9F6C2D4-5444-4462-8B63-90BE1A0D3386}">
      <dgm:prSet/>
      <dgm:spPr/>
      <dgm:t>
        <a:bodyPr/>
        <a:lstStyle/>
        <a:p>
          <a:r>
            <a:rPr lang="ru-RU" dirty="0"/>
            <a:t>Артели (колхозы)</a:t>
          </a:r>
        </a:p>
      </dgm:t>
    </dgm:pt>
    <dgm:pt modelId="{5BAA6CC6-044E-4D4D-8F37-E3A217544B44}" type="parTrans" cxnId="{50E2B37F-FF0B-44A3-922E-C95A87E5ACCA}">
      <dgm:prSet/>
      <dgm:spPr/>
      <dgm:t>
        <a:bodyPr/>
        <a:lstStyle/>
        <a:p>
          <a:endParaRPr lang="ru-RU"/>
        </a:p>
      </dgm:t>
    </dgm:pt>
    <dgm:pt modelId="{87ADFB80-04E2-4FB0-A485-9D80969B2FD6}" type="sibTrans" cxnId="{50E2B37F-FF0B-44A3-922E-C95A87E5ACCA}">
      <dgm:prSet/>
      <dgm:spPr/>
      <dgm:t>
        <a:bodyPr/>
        <a:lstStyle/>
        <a:p>
          <a:endParaRPr lang="ru-RU"/>
        </a:p>
      </dgm:t>
    </dgm:pt>
    <dgm:pt modelId="{25260CDE-6881-4127-9A1E-F2F4F40368F0}">
      <dgm:prSet/>
      <dgm:spPr/>
      <dgm:t>
        <a:bodyPr/>
        <a:lstStyle/>
        <a:p>
          <a:r>
            <a:rPr lang="ru-RU" dirty="0" err="1"/>
            <a:t>Коопхозы</a:t>
          </a:r>
          <a:endParaRPr lang="ru-RU" dirty="0"/>
        </a:p>
      </dgm:t>
    </dgm:pt>
    <dgm:pt modelId="{21450748-C7BF-4348-9B94-6954A4CB5BC0}" type="parTrans" cxnId="{4D8AE95E-A03F-4516-A3A5-645AA74782DD}">
      <dgm:prSet/>
      <dgm:spPr/>
      <dgm:t>
        <a:bodyPr/>
        <a:lstStyle/>
        <a:p>
          <a:endParaRPr lang="ru-RU"/>
        </a:p>
      </dgm:t>
    </dgm:pt>
    <dgm:pt modelId="{B7660989-2280-4165-BDF2-3725A50B6D8B}" type="sibTrans" cxnId="{4D8AE95E-A03F-4516-A3A5-645AA74782DD}">
      <dgm:prSet/>
      <dgm:spPr/>
      <dgm:t>
        <a:bodyPr/>
        <a:lstStyle/>
        <a:p>
          <a:endParaRPr lang="ru-RU"/>
        </a:p>
      </dgm:t>
    </dgm:pt>
    <dgm:pt modelId="{C6EB8764-CB26-4DEC-8563-F5C42F57079C}" type="pres">
      <dgm:prSet presAssocID="{F635B0D7-703A-44F4-B04C-77393A8227FA}" presName="hierChild1" presStyleCnt="0">
        <dgm:presLayoutVars>
          <dgm:orgChart val="1"/>
          <dgm:chPref val="1"/>
          <dgm:dir/>
          <dgm:animOne val="branch"/>
          <dgm:animLvl val="lvl"/>
          <dgm:resizeHandles/>
        </dgm:presLayoutVars>
      </dgm:prSet>
      <dgm:spPr/>
    </dgm:pt>
    <dgm:pt modelId="{F8411C00-290B-45EA-A1C4-C10721C7B675}" type="pres">
      <dgm:prSet presAssocID="{7449B65E-EDDB-4B34-8DD5-76C93965BA95}" presName="hierRoot1" presStyleCnt="0">
        <dgm:presLayoutVars>
          <dgm:hierBranch val="init"/>
        </dgm:presLayoutVars>
      </dgm:prSet>
      <dgm:spPr/>
    </dgm:pt>
    <dgm:pt modelId="{380FD641-6B10-466B-A2EC-7B6BF540B227}" type="pres">
      <dgm:prSet presAssocID="{7449B65E-EDDB-4B34-8DD5-76C93965BA95}" presName="rootComposite1" presStyleCnt="0"/>
      <dgm:spPr/>
    </dgm:pt>
    <dgm:pt modelId="{AF9543E6-F189-4EF2-8C47-9A84FE614D60}" type="pres">
      <dgm:prSet presAssocID="{7449B65E-EDDB-4B34-8DD5-76C93965BA95}" presName="rootText1" presStyleLbl="node0" presStyleIdx="0" presStyleCnt="1" custScaleX="275117" custLinFactNeighborY="-1604">
        <dgm:presLayoutVars>
          <dgm:chPref val="3"/>
        </dgm:presLayoutVars>
      </dgm:prSet>
      <dgm:spPr/>
    </dgm:pt>
    <dgm:pt modelId="{9AA93782-3983-4E27-9A37-3975DE3D178F}" type="pres">
      <dgm:prSet presAssocID="{7449B65E-EDDB-4B34-8DD5-76C93965BA95}" presName="rootConnector1" presStyleLbl="node1" presStyleIdx="0" presStyleCnt="0"/>
      <dgm:spPr/>
    </dgm:pt>
    <dgm:pt modelId="{4F9787BB-EDEF-4B48-8300-3AE2177DBD26}" type="pres">
      <dgm:prSet presAssocID="{7449B65E-EDDB-4B34-8DD5-76C93965BA95}" presName="hierChild2" presStyleCnt="0"/>
      <dgm:spPr/>
    </dgm:pt>
    <dgm:pt modelId="{71FB909F-8383-4F28-8684-D223B3A88471}" type="pres">
      <dgm:prSet presAssocID="{581BF459-97B9-4C0E-BE51-53EFB3A0394F}" presName="Name37" presStyleLbl="parChTrans1D2" presStyleIdx="0" presStyleCnt="2" custSzX="2750828"/>
      <dgm:spPr/>
    </dgm:pt>
    <dgm:pt modelId="{F5077C91-0FB5-467B-888D-1C821FF2E9B7}" type="pres">
      <dgm:prSet presAssocID="{75293D77-245E-499C-949E-017FF5CA04AE}" presName="hierRoot2" presStyleCnt="0">
        <dgm:presLayoutVars>
          <dgm:hierBranch val="init"/>
        </dgm:presLayoutVars>
      </dgm:prSet>
      <dgm:spPr/>
    </dgm:pt>
    <dgm:pt modelId="{73845237-7A88-49FD-AFD9-6920DBEB6F3E}" type="pres">
      <dgm:prSet presAssocID="{75293D77-245E-499C-949E-017FF5CA04AE}" presName="rootComposite" presStyleCnt="0"/>
      <dgm:spPr/>
    </dgm:pt>
    <dgm:pt modelId="{6B8288E0-F0C0-4DB7-A885-3CB743A4530F}" type="pres">
      <dgm:prSet presAssocID="{75293D77-245E-499C-949E-017FF5CA04AE}" presName="rootText" presStyleLbl="node2" presStyleIdx="0" presStyleCnt="2" custScaleX="275117" custLinFactNeighborY="-1604">
        <dgm:presLayoutVars>
          <dgm:chPref val="3"/>
        </dgm:presLayoutVars>
      </dgm:prSet>
      <dgm:spPr/>
    </dgm:pt>
    <dgm:pt modelId="{6F5CB735-FEF6-45EC-A566-99C86B2FFE17}" type="pres">
      <dgm:prSet presAssocID="{75293D77-245E-499C-949E-017FF5CA04AE}" presName="rootConnector" presStyleLbl="node2" presStyleIdx="0" presStyleCnt="2"/>
      <dgm:spPr/>
    </dgm:pt>
    <dgm:pt modelId="{64F1CF6F-4C2C-4769-9D7C-3D1E6E8CE5D1}" type="pres">
      <dgm:prSet presAssocID="{75293D77-245E-499C-949E-017FF5CA04AE}" presName="hierChild4" presStyleCnt="0"/>
      <dgm:spPr/>
    </dgm:pt>
    <dgm:pt modelId="{6088E356-5482-422B-A11F-C2C5933AB43F}" type="pres">
      <dgm:prSet presAssocID="{5BAA6CC6-044E-4D4D-8F37-E3A217544B44}" presName="Name37" presStyleLbl="parChTrans1D3" presStyleIdx="0" presStyleCnt="2" custSzX="682023"/>
      <dgm:spPr/>
    </dgm:pt>
    <dgm:pt modelId="{BAA77FDB-3453-4A80-9C56-88D576F56353}" type="pres">
      <dgm:prSet presAssocID="{A9F6C2D4-5444-4462-8B63-90BE1A0D3386}" presName="hierRoot2" presStyleCnt="0">
        <dgm:presLayoutVars>
          <dgm:hierBranch val="init"/>
        </dgm:presLayoutVars>
      </dgm:prSet>
      <dgm:spPr/>
    </dgm:pt>
    <dgm:pt modelId="{987D544A-928B-4247-9CC8-D05979F04C12}" type="pres">
      <dgm:prSet presAssocID="{A9F6C2D4-5444-4462-8B63-90BE1A0D3386}" presName="rootComposite" presStyleCnt="0"/>
      <dgm:spPr/>
    </dgm:pt>
    <dgm:pt modelId="{9FD5516A-6C3D-41BC-9DAA-A9B313D06397}" type="pres">
      <dgm:prSet presAssocID="{A9F6C2D4-5444-4462-8B63-90BE1A0D3386}" presName="rootText" presStyleLbl="node3" presStyleIdx="0" presStyleCnt="2" custScaleX="200255" custLinFactNeighborX="2406" custLinFactNeighborY="-6415">
        <dgm:presLayoutVars>
          <dgm:chPref val="3"/>
        </dgm:presLayoutVars>
      </dgm:prSet>
      <dgm:spPr/>
    </dgm:pt>
    <dgm:pt modelId="{41E43A40-9F87-4304-88A0-02B822D31F95}" type="pres">
      <dgm:prSet presAssocID="{A9F6C2D4-5444-4462-8B63-90BE1A0D3386}" presName="rootConnector" presStyleLbl="node3" presStyleIdx="0" presStyleCnt="2"/>
      <dgm:spPr/>
    </dgm:pt>
    <dgm:pt modelId="{4FAFA797-3A2B-455F-B241-15B637420CF2}" type="pres">
      <dgm:prSet presAssocID="{A9F6C2D4-5444-4462-8B63-90BE1A0D3386}" presName="hierChild4" presStyleCnt="0"/>
      <dgm:spPr/>
    </dgm:pt>
    <dgm:pt modelId="{5DD72527-7B3A-4435-90A4-745C793AA13F}" type="pres">
      <dgm:prSet presAssocID="{A9F6C2D4-5444-4462-8B63-90BE1A0D3386}" presName="hierChild5" presStyleCnt="0"/>
      <dgm:spPr/>
    </dgm:pt>
    <dgm:pt modelId="{31259E98-B00B-49AF-93FB-8285DABBDD77}" type="pres">
      <dgm:prSet presAssocID="{21450748-C7BF-4348-9B94-6954A4CB5BC0}" presName="Name37" presStyleLbl="parChTrans1D3" presStyleIdx="1" presStyleCnt="2" custSzX="1078552"/>
      <dgm:spPr/>
    </dgm:pt>
    <dgm:pt modelId="{64E73D19-B5E7-4BA0-99F5-BDEA250163F4}" type="pres">
      <dgm:prSet presAssocID="{25260CDE-6881-4127-9A1E-F2F4F40368F0}" presName="hierRoot2" presStyleCnt="0">
        <dgm:presLayoutVars>
          <dgm:hierBranch val="init"/>
        </dgm:presLayoutVars>
      </dgm:prSet>
      <dgm:spPr/>
    </dgm:pt>
    <dgm:pt modelId="{16728C64-D42A-45B8-8BD1-85BE15318082}" type="pres">
      <dgm:prSet presAssocID="{25260CDE-6881-4127-9A1E-F2F4F40368F0}" presName="rootComposite" presStyleCnt="0"/>
      <dgm:spPr/>
    </dgm:pt>
    <dgm:pt modelId="{D5B36A8C-867C-48C4-AC5C-A2A5564ABB5E}" type="pres">
      <dgm:prSet presAssocID="{25260CDE-6881-4127-9A1E-F2F4F40368F0}" presName="rootText" presStyleLbl="node3" presStyleIdx="1" presStyleCnt="2" custScaleX="195972" custLinFactNeighborX="4547" custLinFactNeighborY="-24057">
        <dgm:presLayoutVars>
          <dgm:chPref val="3"/>
        </dgm:presLayoutVars>
      </dgm:prSet>
      <dgm:spPr/>
    </dgm:pt>
    <dgm:pt modelId="{AB539601-8ABA-4F35-8C2A-C3B4A53CA345}" type="pres">
      <dgm:prSet presAssocID="{25260CDE-6881-4127-9A1E-F2F4F40368F0}" presName="rootConnector" presStyleLbl="node3" presStyleIdx="1" presStyleCnt="2"/>
      <dgm:spPr/>
    </dgm:pt>
    <dgm:pt modelId="{373F8CDA-4F59-488D-A4D0-D08ABB33A469}" type="pres">
      <dgm:prSet presAssocID="{25260CDE-6881-4127-9A1E-F2F4F40368F0}" presName="hierChild4" presStyleCnt="0"/>
      <dgm:spPr/>
    </dgm:pt>
    <dgm:pt modelId="{F8FF63B9-4C45-47DC-BE82-8ABC3B0195D6}" type="pres">
      <dgm:prSet presAssocID="{25260CDE-6881-4127-9A1E-F2F4F40368F0}" presName="hierChild5" presStyleCnt="0"/>
      <dgm:spPr/>
    </dgm:pt>
    <dgm:pt modelId="{0819D2D1-8CD4-49A0-B122-03DFA44D53DF}" type="pres">
      <dgm:prSet presAssocID="{75293D77-245E-499C-949E-017FF5CA04AE}" presName="hierChild5" presStyleCnt="0"/>
      <dgm:spPr/>
    </dgm:pt>
    <dgm:pt modelId="{2D48FDCF-A937-4666-BFE7-30F95E5D9406}" type="pres">
      <dgm:prSet presAssocID="{B68F60D9-A2DD-4FFD-9435-8BCA0877E9E9}" presName="Name37" presStyleLbl="parChTrans1D2" presStyleIdx="1" presStyleCnt="2" custSzX="2750828"/>
      <dgm:spPr/>
    </dgm:pt>
    <dgm:pt modelId="{7EE2F0A4-D513-4865-87CE-C19AEF354CC1}" type="pres">
      <dgm:prSet presAssocID="{401825EB-6403-4678-AFD4-0E6C17EC6783}" presName="hierRoot2" presStyleCnt="0">
        <dgm:presLayoutVars>
          <dgm:hierBranch val="init"/>
        </dgm:presLayoutVars>
      </dgm:prSet>
      <dgm:spPr/>
    </dgm:pt>
    <dgm:pt modelId="{534514A2-FAE0-4EF5-A742-B2DA49A447DF}" type="pres">
      <dgm:prSet presAssocID="{401825EB-6403-4678-AFD4-0E6C17EC6783}" presName="rootComposite" presStyleCnt="0"/>
      <dgm:spPr/>
    </dgm:pt>
    <dgm:pt modelId="{6F82A716-0025-41F4-9FC9-DF4487956993}" type="pres">
      <dgm:prSet presAssocID="{401825EB-6403-4678-AFD4-0E6C17EC6783}" presName="rootText" presStyleLbl="node2" presStyleIdx="1" presStyleCnt="2" custScaleX="275117" custScaleY="334655" custLinFactNeighborY="-1604">
        <dgm:presLayoutVars>
          <dgm:chPref val="3"/>
        </dgm:presLayoutVars>
      </dgm:prSet>
      <dgm:spPr/>
    </dgm:pt>
    <dgm:pt modelId="{7D7256F1-D223-47C4-84BB-38F76B2C0BBE}" type="pres">
      <dgm:prSet presAssocID="{401825EB-6403-4678-AFD4-0E6C17EC6783}" presName="rootConnector" presStyleLbl="node2" presStyleIdx="1" presStyleCnt="2"/>
      <dgm:spPr/>
    </dgm:pt>
    <dgm:pt modelId="{724756BD-409A-4003-A57C-D7F7E7B6640A}" type="pres">
      <dgm:prSet presAssocID="{401825EB-6403-4678-AFD4-0E6C17EC6783}" presName="hierChild4" presStyleCnt="0"/>
      <dgm:spPr/>
    </dgm:pt>
    <dgm:pt modelId="{CD42C7B3-D262-4293-A14D-BD63BC7A75AF}" type="pres">
      <dgm:prSet presAssocID="{401825EB-6403-4678-AFD4-0E6C17EC6783}" presName="hierChild5" presStyleCnt="0"/>
      <dgm:spPr/>
    </dgm:pt>
    <dgm:pt modelId="{6B107A00-FC38-4247-8F54-001CAB489CAB}" type="pres">
      <dgm:prSet presAssocID="{7449B65E-EDDB-4B34-8DD5-76C93965BA95}" presName="hierChild3" presStyleCnt="0"/>
      <dgm:spPr/>
    </dgm:pt>
  </dgm:ptLst>
  <dgm:cxnLst>
    <dgm:cxn modelId="{DA787502-CEF8-4EA1-8AF2-359F354322A8}" type="presOf" srcId="{75293D77-245E-499C-949E-017FF5CA04AE}" destId="{6B8288E0-F0C0-4DB7-A885-3CB743A4530F}" srcOrd="0" destOrd="0" presId="urn:microsoft.com/office/officeart/2005/8/layout/orgChart1"/>
    <dgm:cxn modelId="{F68FCD22-217E-40B6-B8A5-499AA309AF47}" type="presOf" srcId="{401825EB-6403-4678-AFD4-0E6C17EC6783}" destId="{7D7256F1-D223-47C4-84BB-38F76B2C0BBE}" srcOrd="1" destOrd="0" presId="urn:microsoft.com/office/officeart/2005/8/layout/orgChart1"/>
    <dgm:cxn modelId="{87D2F73A-0F43-4E52-ADB6-88F1447A8C0F}" srcId="{7449B65E-EDDB-4B34-8DD5-76C93965BA95}" destId="{75293D77-245E-499C-949E-017FF5CA04AE}" srcOrd="0" destOrd="0" parTransId="{581BF459-97B9-4C0E-BE51-53EFB3A0394F}" sibTransId="{83BBA9A8-485B-4A2F-8414-79FEF4B37712}"/>
    <dgm:cxn modelId="{79F6E040-916D-422E-B8BC-425FF9BE4121}" srcId="{F635B0D7-703A-44F4-B04C-77393A8227FA}" destId="{7449B65E-EDDB-4B34-8DD5-76C93965BA95}" srcOrd="0" destOrd="0" parTransId="{1937890D-D2F6-4270-A122-07AB77B2821F}" sibTransId="{7B4DACB8-4948-4657-8D04-A5D3FF66E2EB}"/>
    <dgm:cxn modelId="{4D8AE95E-A03F-4516-A3A5-645AA74782DD}" srcId="{75293D77-245E-499C-949E-017FF5CA04AE}" destId="{25260CDE-6881-4127-9A1E-F2F4F40368F0}" srcOrd="1" destOrd="0" parTransId="{21450748-C7BF-4348-9B94-6954A4CB5BC0}" sibTransId="{B7660989-2280-4165-BDF2-3725A50B6D8B}"/>
    <dgm:cxn modelId="{75D61B4A-5AF5-4669-8050-3C9C65503BD8}" type="presOf" srcId="{7449B65E-EDDB-4B34-8DD5-76C93965BA95}" destId="{AF9543E6-F189-4EF2-8C47-9A84FE614D60}" srcOrd="0" destOrd="0" presId="urn:microsoft.com/office/officeart/2005/8/layout/orgChart1"/>
    <dgm:cxn modelId="{7EC66151-F636-4BFB-A185-50D3A0448444}" type="presOf" srcId="{5BAA6CC6-044E-4D4D-8F37-E3A217544B44}" destId="{6088E356-5482-422B-A11F-C2C5933AB43F}" srcOrd="0" destOrd="0" presId="urn:microsoft.com/office/officeart/2005/8/layout/orgChart1"/>
    <dgm:cxn modelId="{AB397776-57AB-4016-8638-8FB8C19F866D}" srcId="{7449B65E-EDDB-4B34-8DD5-76C93965BA95}" destId="{401825EB-6403-4678-AFD4-0E6C17EC6783}" srcOrd="1" destOrd="0" parTransId="{B68F60D9-A2DD-4FFD-9435-8BCA0877E9E9}" sibTransId="{0C763BCA-7BC8-46ED-A9DC-BD2DBB8CCCE1}"/>
    <dgm:cxn modelId="{6495E976-BCF4-4234-B512-C9F232B3401A}" type="presOf" srcId="{21450748-C7BF-4348-9B94-6954A4CB5BC0}" destId="{31259E98-B00B-49AF-93FB-8285DABBDD77}" srcOrd="0" destOrd="0" presId="urn:microsoft.com/office/officeart/2005/8/layout/orgChart1"/>
    <dgm:cxn modelId="{50E2B37F-FF0B-44A3-922E-C95A87E5ACCA}" srcId="{75293D77-245E-499C-949E-017FF5CA04AE}" destId="{A9F6C2D4-5444-4462-8B63-90BE1A0D3386}" srcOrd="0" destOrd="0" parTransId="{5BAA6CC6-044E-4D4D-8F37-E3A217544B44}" sibTransId="{87ADFB80-04E2-4FB0-A485-9D80969B2FD6}"/>
    <dgm:cxn modelId="{21AB6086-6451-477E-B65C-64B3CF5CF637}" type="presOf" srcId="{F635B0D7-703A-44F4-B04C-77393A8227FA}" destId="{C6EB8764-CB26-4DEC-8563-F5C42F57079C}" srcOrd="0" destOrd="0" presId="urn:microsoft.com/office/officeart/2005/8/layout/orgChart1"/>
    <dgm:cxn modelId="{D1A2FCA7-D41B-4C83-9D72-9F88144C213E}" type="presOf" srcId="{75293D77-245E-499C-949E-017FF5CA04AE}" destId="{6F5CB735-FEF6-45EC-A566-99C86B2FFE17}" srcOrd="1" destOrd="0" presId="urn:microsoft.com/office/officeart/2005/8/layout/orgChart1"/>
    <dgm:cxn modelId="{9548E8B1-9D79-40EF-9D2E-9433E5DCF63D}" type="presOf" srcId="{401825EB-6403-4678-AFD4-0E6C17EC6783}" destId="{6F82A716-0025-41F4-9FC9-DF4487956993}" srcOrd="0" destOrd="0" presId="urn:microsoft.com/office/officeart/2005/8/layout/orgChart1"/>
    <dgm:cxn modelId="{83DF8EB7-7B38-4032-A490-E235B2791400}" type="presOf" srcId="{25260CDE-6881-4127-9A1E-F2F4F40368F0}" destId="{D5B36A8C-867C-48C4-AC5C-A2A5564ABB5E}" srcOrd="0" destOrd="0" presId="urn:microsoft.com/office/officeart/2005/8/layout/orgChart1"/>
    <dgm:cxn modelId="{29017DBE-1D21-4BCF-830A-A8ABDF559D14}" type="presOf" srcId="{B68F60D9-A2DD-4FFD-9435-8BCA0877E9E9}" destId="{2D48FDCF-A937-4666-BFE7-30F95E5D9406}" srcOrd="0" destOrd="0" presId="urn:microsoft.com/office/officeart/2005/8/layout/orgChart1"/>
    <dgm:cxn modelId="{C4485FD5-747A-4C7E-B7BD-BC33CD480252}" type="presOf" srcId="{581BF459-97B9-4C0E-BE51-53EFB3A0394F}" destId="{71FB909F-8383-4F28-8684-D223B3A88471}" srcOrd="0" destOrd="0" presId="urn:microsoft.com/office/officeart/2005/8/layout/orgChart1"/>
    <dgm:cxn modelId="{473B9AE8-4442-4EA9-B995-D460B7D2685E}" type="presOf" srcId="{A9F6C2D4-5444-4462-8B63-90BE1A0D3386}" destId="{9FD5516A-6C3D-41BC-9DAA-A9B313D06397}" srcOrd="0" destOrd="0" presId="urn:microsoft.com/office/officeart/2005/8/layout/orgChart1"/>
    <dgm:cxn modelId="{B83FFBF4-B404-428D-9AF0-33C486793468}" type="presOf" srcId="{A9F6C2D4-5444-4462-8B63-90BE1A0D3386}" destId="{41E43A40-9F87-4304-88A0-02B822D31F95}" srcOrd="1" destOrd="0" presId="urn:microsoft.com/office/officeart/2005/8/layout/orgChart1"/>
    <dgm:cxn modelId="{160DA9F7-E63E-448B-B9A9-7F4BEF9CC98A}" type="presOf" srcId="{25260CDE-6881-4127-9A1E-F2F4F40368F0}" destId="{AB539601-8ABA-4F35-8C2A-C3B4A53CA345}" srcOrd="1" destOrd="0" presId="urn:microsoft.com/office/officeart/2005/8/layout/orgChart1"/>
    <dgm:cxn modelId="{6CCC30FB-6442-49D4-8EA0-1A60B896DB45}" type="presOf" srcId="{7449B65E-EDDB-4B34-8DD5-76C93965BA95}" destId="{9AA93782-3983-4E27-9A37-3975DE3D178F}" srcOrd="1" destOrd="0" presId="urn:microsoft.com/office/officeart/2005/8/layout/orgChart1"/>
    <dgm:cxn modelId="{05B11202-EDB9-4E51-AE0E-0F03E30ED4A9}" type="presParOf" srcId="{C6EB8764-CB26-4DEC-8563-F5C42F57079C}" destId="{F8411C00-290B-45EA-A1C4-C10721C7B675}" srcOrd="0" destOrd="0" presId="urn:microsoft.com/office/officeart/2005/8/layout/orgChart1"/>
    <dgm:cxn modelId="{D3D8704F-D50E-4761-9D63-135831F6ECAA}" type="presParOf" srcId="{F8411C00-290B-45EA-A1C4-C10721C7B675}" destId="{380FD641-6B10-466B-A2EC-7B6BF540B227}" srcOrd="0" destOrd="0" presId="urn:microsoft.com/office/officeart/2005/8/layout/orgChart1"/>
    <dgm:cxn modelId="{9EB81C53-41B6-4ADD-B313-F69C38446733}" type="presParOf" srcId="{380FD641-6B10-466B-A2EC-7B6BF540B227}" destId="{AF9543E6-F189-4EF2-8C47-9A84FE614D60}" srcOrd="0" destOrd="0" presId="urn:microsoft.com/office/officeart/2005/8/layout/orgChart1"/>
    <dgm:cxn modelId="{18EF8047-D5DC-4514-B5DB-4CAF6C4447E3}" type="presParOf" srcId="{380FD641-6B10-466B-A2EC-7B6BF540B227}" destId="{9AA93782-3983-4E27-9A37-3975DE3D178F}" srcOrd="1" destOrd="0" presId="urn:microsoft.com/office/officeart/2005/8/layout/orgChart1"/>
    <dgm:cxn modelId="{3A2BA0D2-8120-46D5-8E78-ED91AEF7E652}" type="presParOf" srcId="{F8411C00-290B-45EA-A1C4-C10721C7B675}" destId="{4F9787BB-EDEF-4B48-8300-3AE2177DBD26}" srcOrd="1" destOrd="0" presId="urn:microsoft.com/office/officeart/2005/8/layout/orgChart1"/>
    <dgm:cxn modelId="{5A2136C4-6E61-4204-9BAF-276BDC3AE095}" type="presParOf" srcId="{4F9787BB-EDEF-4B48-8300-3AE2177DBD26}" destId="{71FB909F-8383-4F28-8684-D223B3A88471}" srcOrd="0" destOrd="0" presId="urn:microsoft.com/office/officeart/2005/8/layout/orgChart1"/>
    <dgm:cxn modelId="{07CFC404-53E4-4A6A-9DD2-1FAE289A743D}" type="presParOf" srcId="{4F9787BB-EDEF-4B48-8300-3AE2177DBD26}" destId="{F5077C91-0FB5-467B-888D-1C821FF2E9B7}" srcOrd="1" destOrd="0" presId="urn:microsoft.com/office/officeart/2005/8/layout/orgChart1"/>
    <dgm:cxn modelId="{BB76AB21-E8EA-45F0-9C70-C359A4EEA3E8}" type="presParOf" srcId="{F5077C91-0FB5-467B-888D-1C821FF2E9B7}" destId="{73845237-7A88-49FD-AFD9-6920DBEB6F3E}" srcOrd="0" destOrd="0" presId="urn:microsoft.com/office/officeart/2005/8/layout/orgChart1"/>
    <dgm:cxn modelId="{2B24DD52-6812-4CCB-9E7E-7F028FE00F8E}" type="presParOf" srcId="{73845237-7A88-49FD-AFD9-6920DBEB6F3E}" destId="{6B8288E0-F0C0-4DB7-A885-3CB743A4530F}" srcOrd="0" destOrd="0" presId="urn:microsoft.com/office/officeart/2005/8/layout/orgChart1"/>
    <dgm:cxn modelId="{F7C329D8-655F-415B-A231-B7AFDF0A4B98}" type="presParOf" srcId="{73845237-7A88-49FD-AFD9-6920DBEB6F3E}" destId="{6F5CB735-FEF6-45EC-A566-99C86B2FFE17}" srcOrd="1" destOrd="0" presId="urn:microsoft.com/office/officeart/2005/8/layout/orgChart1"/>
    <dgm:cxn modelId="{FE17A2EA-5A5D-4853-A5CB-7DA56BDBC650}" type="presParOf" srcId="{F5077C91-0FB5-467B-888D-1C821FF2E9B7}" destId="{64F1CF6F-4C2C-4769-9D7C-3D1E6E8CE5D1}" srcOrd="1" destOrd="0" presId="urn:microsoft.com/office/officeart/2005/8/layout/orgChart1"/>
    <dgm:cxn modelId="{1E379D09-4264-46C0-8493-7E52E09AD7AA}" type="presParOf" srcId="{64F1CF6F-4C2C-4769-9D7C-3D1E6E8CE5D1}" destId="{6088E356-5482-422B-A11F-C2C5933AB43F}" srcOrd="0" destOrd="0" presId="urn:microsoft.com/office/officeart/2005/8/layout/orgChart1"/>
    <dgm:cxn modelId="{570AAFE7-7513-4E89-9016-E8A5287DAE8B}" type="presParOf" srcId="{64F1CF6F-4C2C-4769-9D7C-3D1E6E8CE5D1}" destId="{BAA77FDB-3453-4A80-9C56-88D576F56353}" srcOrd="1" destOrd="0" presId="urn:microsoft.com/office/officeart/2005/8/layout/orgChart1"/>
    <dgm:cxn modelId="{747F7519-4AE9-476A-8A72-AE229134A250}" type="presParOf" srcId="{BAA77FDB-3453-4A80-9C56-88D576F56353}" destId="{987D544A-928B-4247-9CC8-D05979F04C12}" srcOrd="0" destOrd="0" presId="urn:microsoft.com/office/officeart/2005/8/layout/orgChart1"/>
    <dgm:cxn modelId="{30FC13A6-405C-44D2-A4FF-9EE27D8CE723}" type="presParOf" srcId="{987D544A-928B-4247-9CC8-D05979F04C12}" destId="{9FD5516A-6C3D-41BC-9DAA-A9B313D06397}" srcOrd="0" destOrd="0" presId="urn:microsoft.com/office/officeart/2005/8/layout/orgChart1"/>
    <dgm:cxn modelId="{7C8C2604-FE4D-476C-96B9-1F77FD478938}" type="presParOf" srcId="{987D544A-928B-4247-9CC8-D05979F04C12}" destId="{41E43A40-9F87-4304-88A0-02B822D31F95}" srcOrd="1" destOrd="0" presId="urn:microsoft.com/office/officeart/2005/8/layout/orgChart1"/>
    <dgm:cxn modelId="{663619D2-D344-4E00-9B55-EA51AA0D39DC}" type="presParOf" srcId="{BAA77FDB-3453-4A80-9C56-88D576F56353}" destId="{4FAFA797-3A2B-455F-B241-15B637420CF2}" srcOrd="1" destOrd="0" presId="urn:microsoft.com/office/officeart/2005/8/layout/orgChart1"/>
    <dgm:cxn modelId="{37C89697-A052-4D44-B2D5-C9B806DB2059}" type="presParOf" srcId="{BAA77FDB-3453-4A80-9C56-88D576F56353}" destId="{5DD72527-7B3A-4435-90A4-745C793AA13F}" srcOrd="2" destOrd="0" presId="urn:microsoft.com/office/officeart/2005/8/layout/orgChart1"/>
    <dgm:cxn modelId="{D9A896D0-CD74-45F6-8CFB-FD519CED1856}" type="presParOf" srcId="{64F1CF6F-4C2C-4769-9D7C-3D1E6E8CE5D1}" destId="{31259E98-B00B-49AF-93FB-8285DABBDD77}" srcOrd="2" destOrd="0" presId="urn:microsoft.com/office/officeart/2005/8/layout/orgChart1"/>
    <dgm:cxn modelId="{E1992597-6FA2-49BD-93E1-CAC321F297D0}" type="presParOf" srcId="{64F1CF6F-4C2C-4769-9D7C-3D1E6E8CE5D1}" destId="{64E73D19-B5E7-4BA0-99F5-BDEA250163F4}" srcOrd="3" destOrd="0" presId="urn:microsoft.com/office/officeart/2005/8/layout/orgChart1"/>
    <dgm:cxn modelId="{D0B531F6-BB91-4644-A2C3-B5179E66FF17}" type="presParOf" srcId="{64E73D19-B5E7-4BA0-99F5-BDEA250163F4}" destId="{16728C64-D42A-45B8-8BD1-85BE15318082}" srcOrd="0" destOrd="0" presId="urn:microsoft.com/office/officeart/2005/8/layout/orgChart1"/>
    <dgm:cxn modelId="{1F30369C-4170-4862-A386-41F6F3E0E8B2}" type="presParOf" srcId="{16728C64-D42A-45B8-8BD1-85BE15318082}" destId="{D5B36A8C-867C-48C4-AC5C-A2A5564ABB5E}" srcOrd="0" destOrd="0" presId="urn:microsoft.com/office/officeart/2005/8/layout/orgChart1"/>
    <dgm:cxn modelId="{A446B18C-1463-445F-859D-128B4F446FD9}" type="presParOf" srcId="{16728C64-D42A-45B8-8BD1-85BE15318082}" destId="{AB539601-8ABA-4F35-8C2A-C3B4A53CA345}" srcOrd="1" destOrd="0" presId="urn:microsoft.com/office/officeart/2005/8/layout/orgChart1"/>
    <dgm:cxn modelId="{31AC3D33-61B8-458B-9250-F8F1E78FE01D}" type="presParOf" srcId="{64E73D19-B5E7-4BA0-99F5-BDEA250163F4}" destId="{373F8CDA-4F59-488D-A4D0-D08ABB33A469}" srcOrd="1" destOrd="0" presId="urn:microsoft.com/office/officeart/2005/8/layout/orgChart1"/>
    <dgm:cxn modelId="{DC2EA1C0-6AB7-40CA-9A3C-9E69A83045CD}" type="presParOf" srcId="{64E73D19-B5E7-4BA0-99F5-BDEA250163F4}" destId="{F8FF63B9-4C45-47DC-BE82-8ABC3B0195D6}" srcOrd="2" destOrd="0" presId="urn:microsoft.com/office/officeart/2005/8/layout/orgChart1"/>
    <dgm:cxn modelId="{71BE7211-956C-4916-91F1-5BC99394855C}" type="presParOf" srcId="{F5077C91-0FB5-467B-888D-1C821FF2E9B7}" destId="{0819D2D1-8CD4-49A0-B122-03DFA44D53DF}" srcOrd="2" destOrd="0" presId="urn:microsoft.com/office/officeart/2005/8/layout/orgChart1"/>
    <dgm:cxn modelId="{8039E8AE-286B-4A5E-A245-C900DC278555}" type="presParOf" srcId="{4F9787BB-EDEF-4B48-8300-3AE2177DBD26}" destId="{2D48FDCF-A937-4666-BFE7-30F95E5D9406}" srcOrd="2" destOrd="0" presId="urn:microsoft.com/office/officeart/2005/8/layout/orgChart1"/>
    <dgm:cxn modelId="{9D80F49E-244C-4785-ACE6-F940066B7240}" type="presParOf" srcId="{4F9787BB-EDEF-4B48-8300-3AE2177DBD26}" destId="{7EE2F0A4-D513-4865-87CE-C19AEF354CC1}" srcOrd="3" destOrd="0" presId="urn:microsoft.com/office/officeart/2005/8/layout/orgChart1"/>
    <dgm:cxn modelId="{3D50D739-91BC-4363-8318-EF3EB1E9A4FC}" type="presParOf" srcId="{7EE2F0A4-D513-4865-87CE-C19AEF354CC1}" destId="{534514A2-FAE0-4EF5-A742-B2DA49A447DF}" srcOrd="0" destOrd="0" presId="urn:microsoft.com/office/officeart/2005/8/layout/orgChart1"/>
    <dgm:cxn modelId="{297ADDA0-6BA9-471C-94A3-8AC8B576682B}" type="presParOf" srcId="{534514A2-FAE0-4EF5-A742-B2DA49A447DF}" destId="{6F82A716-0025-41F4-9FC9-DF4487956993}" srcOrd="0" destOrd="0" presId="urn:microsoft.com/office/officeart/2005/8/layout/orgChart1"/>
    <dgm:cxn modelId="{9719BCB1-7B69-462E-B589-A849ADC4ABF1}" type="presParOf" srcId="{534514A2-FAE0-4EF5-A742-B2DA49A447DF}" destId="{7D7256F1-D223-47C4-84BB-38F76B2C0BBE}" srcOrd="1" destOrd="0" presId="urn:microsoft.com/office/officeart/2005/8/layout/orgChart1"/>
    <dgm:cxn modelId="{853C6484-7ABD-45DA-BD92-16DB53E59948}" type="presParOf" srcId="{7EE2F0A4-D513-4865-87CE-C19AEF354CC1}" destId="{724756BD-409A-4003-A57C-D7F7E7B6640A}" srcOrd="1" destOrd="0" presId="urn:microsoft.com/office/officeart/2005/8/layout/orgChart1"/>
    <dgm:cxn modelId="{63FA4AD4-90BE-4A02-A8CF-5A980401A609}" type="presParOf" srcId="{7EE2F0A4-D513-4865-87CE-C19AEF354CC1}" destId="{CD42C7B3-D262-4293-A14D-BD63BC7A75AF}" srcOrd="2" destOrd="0" presId="urn:microsoft.com/office/officeart/2005/8/layout/orgChart1"/>
    <dgm:cxn modelId="{28361616-4396-44A4-85DF-68A96D7B3BD7}" type="presParOf" srcId="{F8411C00-290B-45EA-A1C4-C10721C7B675}" destId="{6B107A00-FC38-4247-8F54-001CAB489CA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A6E40-1061-432C-9E64-D900A6D154A2}">
      <dsp:nvSpPr>
        <dsp:cNvPr id="0" name=""/>
        <dsp:cNvSpPr/>
      </dsp:nvSpPr>
      <dsp:spPr>
        <a:xfrm>
          <a:off x="1425844" y="198520"/>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Понятие кооператива как организации, созданной для членов</a:t>
          </a:r>
        </a:p>
      </dsp:txBody>
      <dsp:txXfrm>
        <a:off x="1425844" y="198520"/>
        <a:ext cx="3751111" cy="1172222"/>
      </dsp:txXfrm>
    </dsp:sp>
    <dsp:sp modelId="{ED353FAE-67B8-4F36-A7FF-5808AB823EA3}">
      <dsp:nvSpPr>
        <dsp:cNvPr id="0" name=""/>
        <dsp:cNvSpPr/>
      </dsp:nvSpPr>
      <dsp:spPr>
        <a:xfrm>
          <a:off x="573080" y="29199"/>
          <a:ext cx="1524387" cy="123083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0F72D4-E58B-44B9-A6A5-FB242399637F}">
      <dsp:nvSpPr>
        <dsp:cNvPr id="0" name=""/>
        <dsp:cNvSpPr/>
      </dsp:nvSpPr>
      <dsp:spPr>
        <a:xfrm>
          <a:off x="5846856" y="198520"/>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Членство, права и обязанности членов кооператива</a:t>
          </a:r>
        </a:p>
      </dsp:txBody>
      <dsp:txXfrm>
        <a:off x="5846856" y="198520"/>
        <a:ext cx="3751111" cy="1172222"/>
      </dsp:txXfrm>
    </dsp:sp>
    <dsp:sp modelId="{A8FC3439-82A3-4351-BCD4-C8032D472ABD}">
      <dsp:nvSpPr>
        <dsp:cNvPr id="0" name=""/>
        <dsp:cNvSpPr/>
      </dsp:nvSpPr>
      <dsp:spPr>
        <a:xfrm>
          <a:off x="4994092" y="29199"/>
          <a:ext cx="1524387" cy="123083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4F271C-85B6-47E7-AEA3-74C0502186DF}">
      <dsp:nvSpPr>
        <dsp:cNvPr id="0" name=""/>
        <dsp:cNvSpPr/>
      </dsp:nvSpPr>
      <dsp:spPr>
        <a:xfrm>
          <a:off x="1438579" y="1674218"/>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dirty="0"/>
            <a:t>Органы управления и контроля кооператива</a:t>
          </a:r>
        </a:p>
      </dsp:txBody>
      <dsp:txXfrm>
        <a:off x="1438579" y="1674218"/>
        <a:ext cx="3751111" cy="1172222"/>
      </dsp:txXfrm>
    </dsp:sp>
    <dsp:sp modelId="{6A642B05-9597-4B11-BFCA-7CA29FEB9615}">
      <dsp:nvSpPr>
        <dsp:cNvPr id="0" name=""/>
        <dsp:cNvSpPr/>
      </dsp:nvSpPr>
      <dsp:spPr>
        <a:xfrm>
          <a:off x="585815" y="1504897"/>
          <a:ext cx="1524387" cy="123083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DDEC59-0097-475B-84E5-D80B2FEBAE3E}">
      <dsp:nvSpPr>
        <dsp:cNvPr id="0" name=""/>
        <dsp:cNvSpPr/>
      </dsp:nvSpPr>
      <dsp:spPr>
        <a:xfrm>
          <a:off x="5834121" y="1674218"/>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Формирование и использование имущества кооператива, фонды</a:t>
          </a:r>
        </a:p>
      </dsp:txBody>
      <dsp:txXfrm>
        <a:off x="5834121" y="1674218"/>
        <a:ext cx="3751111" cy="1172222"/>
      </dsp:txXfrm>
    </dsp:sp>
    <dsp:sp modelId="{339D0058-C116-4D11-9E4B-53FE86F0F752}">
      <dsp:nvSpPr>
        <dsp:cNvPr id="0" name=""/>
        <dsp:cNvSpPr/>
      </dsp:nvSpPr>
      <dsp:spPr>
        <a:xfrm>
          <a:off x="5006827" y="1504897"/>
          <a:ext cx="1473447" cy="123083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18D018-E2AD-4846-A1CF-50476755AFB9}">
      <dsp:nvSpPr>
        <dsp:cNvPr id="0" name=""/>
        <dsp:cNvSpPr/>
      </dsp:nvSpPr>
      <dsp:spPr>
        <a:xfrm>
          <a:off x="3623615" y="3149916"/>
          <a:ext cx="3751111" cy="117222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93985" tIns="72390" rIns="72390" bIns="72390" numCol="1" spcCol="1270" anchor="ctr" anchorCtr="0">
          <a:noAutofit/>
        </a:bodyPr>
        <a:lstStyle/>
        <a:p>
          <a:pPr marL="0" lvl="0" indent="0" algn="l" defTabSz="844550">
            <a:lnSpc>
              <a:spcPct val="90000"/>
            </a:lnSpc>
            <a:spcBef>
              <a:spcPct val="0"/>
            </a:spcBef>
            <a:spcAft>
              <a:spcPct val="35000"/>
            </a:spcAft>
            <a:buNone/>
          </a:pPr>
          <a:r>
            <a:rPr lang="ru-RU" sz="1900" kern="1200"/>
            <a:t>Ревизионный контроль деятельности кооператива</a:t>
          </a:r>
        </a:p>
      </dsp:txBody>
      <dsp:txXfrm>
        <a:off x="3623615" y="3149916"/>
        <a:ext cx="3751111" cy="1172222"/>
      </dsp:txXfrm>
    </dsp:sp>
    <dsp:sp modelId="{5CC5C465-2168-41F4-B58A-6B6C54C58E10}">
      <dsp:nvSpPr>
        <dsp:cNvPr id="0" name=""/>
        <dsp:cNvSpPr/>
      </dsp:nvSpPr>
      <dsp:spPr>
        <a:xfrm>
          <a:off x="2796321" y="2980595"/>
          <a:ext cx="1473447" cy="123083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48FDCF-A937-4666-BFE7-30F95E5D9406}">
      <dsp:nvSpPr>
        <dsp:cNvPr id="0" name=""/>
        <dsp:cNvSpPr/>
      </dsp:nvSpPr>
      <dsp:spPr>
        <a:xfrm>
          <a:off x="5257800" y="826344"/>
          <a:ext cx="2446947" cy="336192"/>
        </a:xfrm>
        <a:custGeom>
          <a:avLst/>
          <a:gdLst/>
          <a:ahLst/>
          <a:cxnLst/>
          <a:rect l="0" t="0" r="0" b="0"/>
          <a:pathLst>
            <a:path>
              <a:moveTo>
                <a:pt x="0" y="0"/>
              </a:moveTo>
              <a:lnTo>
                <a:pt x="0" y="162659"/>
              </a:lnTo>
              <a:lnTo>
                <a:pt x="2446947" y="162659"/>
              </a:lnTo>
              <a:lnTo>
                <a:pt x="2446947" y="336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1259E98-B00B-49AF-93FB-8285DABBDD77}">
      <dsp:nvSpPr>
        <dsp:cNvPr id="0" name=""/>
        <dsp:cNvSpPr/>
      </dsp:nvSpPr>
      <dsp:spPr>
        <a:xfrm>
          <a:off x="992119" y="1988881"/>
          <a:ext cx="757172" cy="1748107"/>
        </a:xfrm>
        <a:custGeom>
          <a:avLst/>
          <a:gdLst/>
          <a:ahLst/>
          <a:cxnLst/>
          <a:rect l="0" t="0" r="0" b="0"/>
          <a:pathLst>
            <a:path>
              <a:moveTo>
                <a:pt x="0" y="0"/>
              </a:moveTo>
              <a:lnTo>
                <a:pt x="0" y="1748107"/>
              </a:lnTo>
              <a:lnTo>
                <a:pt x="757172" y="17481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88E356-5482-422B-A11F-C2C5933AB43F}">
      <dsp:nvSpPr>
        <dsp:cNvPr id="0" name=""/>
        <dsp:cNvSpPr/>
      </dsp:nvSpPr>
      <dsp:spPr>
        <a:xfrm>
          <a:off x="992119" y="1988881"/>
          <a:ext cx="721788" cy="720481"/>
        </a:xfrm>
        <a:custGeom>
          <a:avLst/>
          <a:gdLst/>
          <a:ahLst/>
          <a:cxnLst/>
          <a:rect l="0" t="0" r="0" b="0"/>
          <a:pathLst>
            <a:path>
              <a:moveTo>
                <a:pt x="0" y="0"/>
              </a:moveTo>
              <a:lnTo>
                <a:pt x="0" y="720481"/>
              </a:lnTo>
              <a:lnTo>
                <a:pt x="721788" y="72048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FB909F-8383-4F28-8684-D223B3A88471}">
      <dsp:nvSpPr>
        <dsp:cNvPr id="0" name=""/>
        <dsp:cNvSpPr/>
      </dsp:nvSpPr>
      <dsp:spPr>
        <a:xfrm>
          <a:off x="2810852" y="826344"/>
          <a:ext cx="2446947" cy="336192"/>
        </a:xfrm>
        <a:custGeom>
          <a:avLst/>
          <a:gdLst/>
          <a:ahLst/>
          <a:cxnLst/>
          <a:rect l="0" t="0" r="0" b="0"/>
          <a:pathLst>
            <a:path>
              <a:moveTo>
                <a:pt x="2446947" y="0"/>
              </a:moveTo>
              <a:lnTo>
                <a:pt x="2446947" y="162659"/>
              </a:lnTo>
              <a:lnTo>
                <a:pt x="0" y="162659"/>
              </a:lnTo>
              <a:lnTo>
                <a:pt x="0" y="3361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9543E6-F189-4EF2-8C47-9A84FE614D60}">
      <dsp:nvSpPr>
        <dsp:cNvPr id="0" name=""/>
        <dsp:cNvSpPr/>
      </dsp:nvSpPr>
      <dsp:spPr>
        <a:xfrm>
          <a:off x="2984384" y="0"/>
          <a:ext cx="4546830" cy="82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Сельскохозяйственные кооперативы</a:t>
          </a:r>
        </a:p>
      </dsp:txBody>
      <dsp:txXfrm>
        <a:off x="2984384" y="0"/>
        <a:ext cx="4546830" cy="826344"/>
      </dsp:txXfrm>
    </dsp:sp>
    <dsp:sp modelId="{6B8288E0-F0C0-4DB7-A885-3CB743A4530F}">
      <dsp:nvSpPr>
        <dsp:cNvPr id="0" name=""/>
        <dsp:cNvSpPr/>
      </dsp:nvSpPr>
      <dsp:spPr>
        <a:xfrm>
          <a:off x="537436" y="1162537"/>
          <a:ext cx="4546830" cy="82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Производственные</a:t>
          </a:r>
        </a:p>
      </dsp:txBody>
      <dsp:txXfrm>
        <a:off x="537436" y="1162537"/>
        <a:ext cx="4546830" cy="826344"/>
      </dsp:txXfrm>
    </dsp:sp>
    <dsp:sp modelId="{9FD5516A-6C3D-41BC-9DAA-A9B313D06397}">
      <dsp:nvSpPr>
        <dsp:cNvPr id="0" name=""/>
        <dsp:cNvSpPr/>
      </dsp:nvSpPr>
      <dsp:spPr>
        <a:xfrm>
          <a:off x="1713908" y="2296191"/>
          <a:ext cx="3309593" cy="82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Артели (колхозы)</a:t>
          </a:r>
        </a:p>
      </dsp:txBody>
      <dsp:txXfrm>
        <a:off x="1713908" y="2296191"/>
        <a:ext cx="3309593" cy="826344"/>
      </dsp:txXfrm>
    </dsp:sp>
    <dsp:sp modelId="{D5B36A8C-867C-48C4-AC5C-A2A5564ABB5E}">
      <dsp:nvSpPr>
        <dsp:cNvPr id="0" name=""/>
        <dsp:cNvSpPr/>
      </dsp:nvSpPr>
      <dsp:spPr>
        <a:xfrm>
          <a:off x="1749292" y="3323817"/>
          <a:ext cx="3238809" cy="8263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err="1"/>
            <a:t>Коопхозы</a:t>
          </a:r>
          <a:endParaRPr lang="ru-RU" sz="2800" kern="1200" dirty="0"/>
        </a:p>
      </dsp:txBody>
      <dsp:txXfrm>
        <a:off x="1749292" y="3323817"/>
        <a:ext cx="3238809" cy="826344"/>
      </dsp:txXfrm>
    </dsp:sp>
    <dsp:sp modelId="{6F82A716-0025-41F4-9FC9-DF4487956993}">
      <dsp:nvSpPr>
        <dsp:cNvPr id="0" name=""/>
        <dsp:cNvSpPr/>
      </dsp:nvSpPr>
      <dsp:spPr>
        <a:xfrm>
          <a:off x="5431332" y="1162537"/>
          <a:ext cx="4546830" cy="27654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ru-RU" sz="2800" kern="1200" dirty="0"/>
            <a:t>Потребительские: перерабатывающие, снабженческие, сбытовые, растениеводческие, животноводческие, обслуживающие</a:t>
          </a:r>
        </a:p>
      </dsp:txBody>
      <dsp:txXfrm>
        <a:off x="5431332" y="1162537"/>
        <a:ext cx="4546830" cy="2765404"/>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02C21AA8-F8DD-48A3-AE33-76C68DAC4560}" type="datetimeFigureOut">
              <a:rPr lang="ru-RU"/>
              <a:pPr>
                <a:defRPr/>
              </a:pPr>
              <a:t>15.03.2023</a:t>
            </a:fld>
            <a:endParaRPr lang="ru-RU"/>
          </a:p>
        </p:txBody>
      </p:sp>
      <p:sp>
        <p:nvSpPr>
          <p:cNvPr id="5"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8DF292CA-F57D-4A2E-B20E-AE2DEBB49BF9}" type="slidenum">
              <a:rPr lang="ru-RU"/>
              <a:pPr>
                <a:defRPr/>
              </a:pPr>
              <a:t>‹#›</a:t>
            </a:fld>
            <a:endParaRPr lang="ru-RU"/>
          </a:p>
        </p:txBody>
      </p:sp>
    </p:spTree>
    <p:extLst>
      <p:ext uri="{BB962C8B-B14F-4D97-AF65-F5344CB8AC3E}">
        <p14:creationId xmlns:p14="http://schemas.microsoft.com/office/powerpoint/2010/main" val="114170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607774C0-0A3D-4410-9BC2-7D45814DDD45}" type="datetimeFigureOut">
              <a:rPr lang="ru-RU"/>
              <a:pPr>
                <a:defRPr/>
              </a:pPr>
              <a:t>15.03.2023</a:t>
            </a:fld>
            <a:endParaRPr lang="ru-RU"/>
          </a:p>
        </p:txBody>
      </p:sp>
      <p:sp>
        <p:nvSpPr>
          <p:cNvPr id="5"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C6D3DF7D-2267-4712-80B2-8F9DC453A23F}" type="slidenum">
              <a:rPr lang="ru-RU"/>
              <a:pPr>
                <a:defRPr/>
              </a:pPr>
              <a:t>‹#›</a:t>
            </a:fld>
            <a:endParaRPr lang="ru-RU"/>
          </a:p>
        </p:txBody>
      </p:sp>
    </p:spTree>
    <p:extLst>
      <p:ext uri="{BB962C8B-B14F-4D97-AF65-F5344CB8AC3E}">
        <p14:creationId xmlns:p14="http://schemas.microsoft.com/office/powerpoint/2010/main" val="191239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5C180586-247A-424E-884B-66F08668E604}" type="datetimeFigureOut">
              <a:rPr lang="ru-RU"/>
              <a:pPr>
                <a:defRPr/>
              </a:pPr>
              <a:t>15.03.2023</a:t>
            </a:fld>
            <a:endParaRPr lang="ru-RU"/>
          </a:p>
        </p:txBody>
      </p:sp>
      <p:sp>
        <p:nvSpPr>
          <p:cNvPr id="5"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F6BD9E22-5801-42D1-8295-2E6461FB133B}" type="slidenum">
              <a:rPr lang="ru-RU"/>
              <a:pPr>
                <a:defRPr/>
              </a:pPr>
              <a:t>‹#›</a:t>
            </a:fld>
            <a:endParaRPr lang="ru-RU"/>
          </a:p>
        </p:txBody>
      </p:sp>
    </p:spTree>
    <p:extLst>
      <p:ext uri="{BB962C8B-B14F-4D97-AF65-F5344CB8AC3E}">
        <p14:creationId xmlns:p14="http://schemas.microsoft.com/office/powerpoint/2010/main" val="3594224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p>
            <a:r>
              <a:rPr lang="ru-RU"/>
              <a:t>Образец заголовка</a:t>
            </a:r>
          </a:p>
        </p:txBody>
      </p:sp>
      <p:sp>
        <p:nvSpPr>
          <p:cNvPr id="3" name="Таблица 2"/>
          <p:cNvSpPr>
            <a:spLocks noGrp="1"/>
          </p:cNvSpPr>
          <p:nvPr>
            <p:ph type="tbl" idx="1"/>
          </p:nvPr>
        </p:nvSpPr>
        <p:spPr>
          <a:xfrm>
            <a:off x="609600" y="1600201"/>
            <a:ext cx="10972800" cy="4525963"/>
          </a:xfrm>
        </p:spPr>
        <p:txBody>
          <a:bodyPr rtlCol="0">
            <a:normAutofit/>
          </a:bodyPr>
          <a:lstStyle/>
          <a:p>
            <a:pPr lvl="0"/>
            <a:endParaRPr lang="ru-RU" noProof="0"/>
          </a:p>
        </p:txBody>
      </p:sp>
      <p:sp>
        <p:nvSpPr>
          <p:cNvPr id="4" name="Rectangle 4">
            <a:extLst>
              <a:ext uri="{FF2B5EF4-FFF2-40B4-BE49-F238E27FC236}">
                <a16:creationId xmlns:a16="http://schemas.microsoft.com/office/drawing/2014/main" id="{86B45FBE-392F-45D2-B74D-D6F7678192E1}"/>
              </a:ext>
            </a:extLst>
          </p:cNvPr>
          <p:cNvSpPr>
            <a:spLocks noGrp="1" noChangeArrowheads="1"/>
          </p:cNvSpPr>
          <p:nvPr>
            <p:ph type="dt" sz="half" idx="10"/>
          </p:nvPr>
        </p:nvSpPr>
        <p:spPr/>
        <p:txBody>
          <a:bodyPr/>
          <a:lstStyle>
            <a:lvl1pPr>
              <a:defRPr/>
            </a:lvl1pPr>
          </a:lstStyle>
          <a:p>
            <a:pPr>
              <a:defRPr/>
            </a:pPr>
            <a:endParaRPr lang="ru-RU"/>
          </a:p>
        </p:txBody>
      </p:sp>
      <p:sp>
        <p:nvSpPr>
          <p:cNvPr id="5" name="Rectangle 5">
            <a:extLst>
              <a:ext uri="{FF2B5EF4-FFF2-40B4-BE49-F238E27FC236}">
                <a16:creationId xmlns:a16="http://schemas.microsoft.com/office/drawing/2014/main" id="{026B99EB-1F4A-479C-8832-1958692BDE10}"/>
              </a:ext>
            </a:extLst>
          </p:cNvPr>
          <p:cNvSpPr>
            <a:spLocks noGrp="1" noChangeArrowheads="1"/>
          </p:cNvSpPr>
          <p:nvPr>
            <p:ph type="ftr" sz="quarter" idx="11"/>
          </p:nvPr>
        </p:nvSpPr>
        <p:spPr/>
        <p:txBody>
          <a:bodyPr/>
          <a:lstStyle>
            <a:lvl1pPr>
              <a:defRPr dirty="0"/>
            </a:lvl1pPr>
          </a:lstStyle>
          <a:p>
            <a:pPr>
              <a:defRPr/>
            </a:pPr>
            <a:endParaRPr lang="ru-RU"/>
          </a:p>
        </p:txBody>
      </p:sp>
      <p:sp>
        <p:nvSpPr>
          <p:cNvPr id="6" name="Rectangle 6">
            <a:extLst>
              <a:ext uri="{FF2B5EF4-FFF2-40B4-BE49-F238E27FC236}">
                <a16:creationId xmlns:a16="http://schemas.microsoft.com/office/drawing/2014/main" id="{84A62136-1E0B-4939-8F77-77074809DB29}"/>
              </a:ext>
            </a:extLst>
          </p:cNvPr>
          <p:cNvSpPr>
            <a:spLocks noGrp="1" noChangeArrowheads="1"/>
          </p:cNvSpPr>
          <p:nvPr>
            <p:ph type="sldNum" sz="quarter" idx="12"/>
          </p:nvPr>
        </p:nvSpPr>
        <p:spPr/>
        <p:txBody>
          <a:bodyPr/>
          <a:lstStyle>
            <a:lvl1pPr>
              <a:defRPr smtClean="0"/>
            </a:lvl1pPr>
          </a:lstStyle>
          <a:p>
            <a:pPr>
              <a:defRPr/>
            </a:pPr>
            <a:fld id="{4B5AD796-5A4D-4369-91CD-39C4A9654E51}" type="slidenum">
              <a:rPr lang="ru-RU" altLang="ru-RU"/>
              <a:pPr>
                <a:defRPr/>
              </a:pPr>
              <a:t>‹#›</a:t>
            </a:fld>
            <a:endParaRPr lang="ru-RU" altLang="ru-RU"/>
          </a:p>
        </p:txBody>
      </p:sp>
    </p:spTree>
    <p:extLst>
      <p:ext uri="{BB962C8B-B14F-4D97-AF65-F5344CB8AC3E}">
        <p14:creationId xmlns:p14="http://schemas.microsoft.com/office/powerpoint/2010/main" val="2089496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Сравнение 3 столбцов">
    <p:spTree>
      <p:nvGrpSpPr>
        <p:cNvPr id="1" name=""/>
        <p:cNvGrpSpPr/>
        <p:nvPr/>
      </p:nvGrpSpPr>
      <p:grpSpPr>
        <a:xfrm>
          <a:off x="0" y="0"/>
          <a:ext cx="0" cy="0"/>
          <a:chOff x="0" y="0"/>
          <a:chExt cx="0" cy="0"/>
        </a:xfrm>
      </p:grpSpPr>
      <p:sp>
        <p:nvSpPr>
          <p:cNvPr id="10" name="Полилиния: Фигура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ru-RU" noProof="0"/>
          </a:p>
        </p:txBody>
      </p:sp>
      <p:sp>
        <p:nvSpPr>
          <p:cNvPr id="2" name="Заголовок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rtlCol="0">
            <a:normAutofit/>
          </a:bodyPr>
          <a:lstStyle>
            <a:lvl1pPr>
              <a:defRPr sz="4000"/>
            </a:lvl1pPr>
          </a:lstStyle>
          <a:p>
            <a:pPr rtl="0"/>
            <a:r>
              <a:rPr lang="ru-RU" noProof="0"/>
              <a:t>Образец заголовка</a:t>
            </a:r>
          </a:p>
        </p:txBody>
      </p:sp>
      <p:sp>
        <p:nvSpPr>
          <p:cNvPr id="3" name="Текст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4" name="Объект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6" name="Объект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pPr rtl="0"/>
            <a:endParaRPr lang="ru-RU" noProof="0" dirty="0"/>
          </a:p>
        </p:txBody>
      </p:sp>
      <p:sp>
        <p:nvSpPr>
          <p:cNvPr id="8" name="Нижний колонтитул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pPr rtl="0"/>
            <a:endParaRPr lang="ru-RU" noProof="0" dirty="0"/>
          </a:p>
        </p:txBody>
      </p:sp>
      <p:sp>
        <p:nvSpPr>
          <p:cNvPr id="9" name="Номер слайда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pPr rtl="0"/>
            <a:fld id="{B9713C8C-8E70-45D5-AE59-23E60168254E}" type="slidenum">
              <a:rPr lang="ru-RU" noProof="0" smtClean="0"/>
              <a:t>‹#›</a:t>
            </a:fld>
            <a:endParaRPr lang="ru-RU" noProof="0"/>
          </a:p>
        </p:txBody>
      </p:sp>
      <p:sp>
        <p:nvSpPr>
          <p:cNvPr id="11" name="Текст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стили текста образца слайда</a:t>
            </a:r>
          </a:p>
        </p:txBody>
      </p:sp>
      <p:sp>
        <p:nvSpPr>
          <p:cNvPr id="12" name="Объект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337741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a:extLst>
              <a:ext uri="{FF2B5EF4-FFF2-40B4-BE49-F238E27FC236}">
                <a16:creationId xmlns:a16="http://schemas.microsoft.com/office/drawing/2014/main" id="{B220E71C-E581-4CA2-A591-08710E70C94D}"/>
              </a:ext>
            </a:extLst>
          </p:cNvPr>
          <p:cNvSpPr>
            <a:spLocks noGrp="1"/>
          </p:cNvSpPr>
          <p:nvPr>
            <p:ph type="dt" sz="half" idx="10"/>
          </p:nvPr>
        </p:nvSpPr>
        <p:spPr/>
        <p:txBody>
          <a:bodyPr/>
          <a:lstStyle>
            <a:lvl1pPr>
              <a:defRPr/>
            </a:lvl1pPr>
          </a:lstStyle>
          <a:p>
            <a:pPr>
              <a:defRPr/>
            </a:pPr>
            <a:fld id="{9AB58E72-2680-4C58-91FA-E1EA7E051FCB}" type="datetimeFigureOut">
              <a:rPr lang="ru-RU"/>
              <a:pPr>
                <a:defRPr/>
              </a:pPr>
              <a:t>15.03.2023</a:t>
            </a:fld>
            <a:endParaRPr lang="ru-RU"/>
          </a:p>
        </p:txBody>
      </p:sp>
      <p:sp>
        <p:nvSpPr>
          <p:cNvPr id="6" name="Нижний колонтитул 4">
            <a:extLst>
              <a:ext uri="{FF2B5EF4-FFF2-40B4-BE49-F238E27FC236}">
                <a16:creationId xmlns:a16="http://schemas.microsoft.com/office/drawing/2014/main" id="{A93520E2-0F3F-4D49-B96F-423C78C4B7E7}"/>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2363B1D9-BFAF-4B6A-BEAE-16E58331F9F1}"/>
              </a:ext>
            </a:extLst>
          </p:cNvPr>
          <p:cNvSpPr>
            <a:spLocks noGrp="1"/>
          </p:cNvSpPr>
          <p:nvPr>
            <p:ph type="sldNum" sz="quarter" idx="12"/>
          </p:nvPr>
        </p:nvSpPr>
        <p:spPr/>
        <p:txBody>
          <a:bodyPr/>
          <a:lstStyle>
            <a:lvl1pPr>
              <a:defRPr/>
            </a:lvl1pPr>
          </a:lstStyle>
          <a:p>
            <a:pPr>
              <a:defRPr/>
            </a:pPr>
            <a:fld id="{C06D35C0-1221-40F3-A5B5-7AF49F9D1104}" type="slidenum">
              <a:rPr lang="ru-RU"/>
              <a:pPr>
                <a:defRPr/>
              </a:pPr>
              <a:t>‹#›</a:t>
            </a:fld>
            <a:endParaRPr lang="ru-RU"/>
          </a:p>
        </p:txBody>
      </p:sp>
    </p:spTree>
    <p:extLst>
      <p:ext uri="{BB962C8B-B14F-4D97-AF65-F5344CB8AC3E}">
        <p14:creationId xmlns:p14="http://schemas.microsoft.com/office/powerpoint/2010/main" val="85856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7A392E69-66AC-460F-86FA-D2D43C147F7B}" type="datetimeFigureOut">
              <a:rPr lang="ru-RU"/>
              <a:pPr>
                <a:defRPr/>
              </a:pPr>
              <a:t>15.03.2023</a:t>
            </a:fld>
            <a:endParaRPr lang="ru-RU"/>
          </a:p>
        </p:txBody>
      </p:sp>
      <p:sp>
        <p:nvSpPr>
          <p:cNvPr id="5"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6"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34401B3D-0990-401F-A663-55590628E020}" type="slidenum">
              <a:rPr lang="ru-RU"/>
              <a:pPr>
                <a:defRPr/>
              </a:pPr>
              <a:t>‹#›</a:t>
            </a:fld>
            <a:endParaRPr lang="ru-RU"/>
          </a:p>
        </p:txBody>
      </p:sp>
    </p:spTree>
    <p:extLst>
      <p:ext uri="{BB962C8B-B14F-4D97-AF65-F5344CB8AC3E}">
        <p14:creationId xmlns:p14="http://schemas.microsoft.com/office/powerpoint/2010/main" val="69705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Дата 4">
            <a:extLst>
              <a:ext uri="{FF2B5EF4-FFF2-40B4-BE49-F238E27FC236}">
                <a16:creationId xmlns:a16="http://schemas.microsoft.com/office/drawing/2014/main" id="{4E759D8E-A1F4-4B26-9BFC-C1B479DA41DF}"/>
              </a:ext>
            </a:extLst>
          </p:cNvPr>
          <p:cNvSpPr>
            <a:spLocks noGrp="1"/>
          </p:cNvSpPr>
          <p:nvPr>
            <p:ph type="dt" sz="half" idx="10"/>
          </p:nvPr>
        </p:nvSpPr>
        <p:spPr/>
        <p:txBody>
          <a:bodyPr/>
          <a:lstStyle>
            <a:lvl1pPr>
              <a:defRPr/>
            </a:lvl1pPr>
          </a:lstStyle>
          <a:p>
            <a:pPr>
              <a:defRPr/>
            </a:pPr>
            <a:fld id="{22C5516B-AD9C-4F17-81E0-065FEC22D8F7}" type="datetimeFigureOut">
              <a:rPr lang="ru-RU"/>
              <a:pPr>
                <a:defRPr/>
              </a:pPr>
              <a:t>15.03.2023</a:t>
            </a:fld>
            <a:endParaRPr lang="ru-RU"/>
          </a:p>
        </p:txBody>
      </p:sp>
      <p:sp>
        <p:nvSpPr>
          <p:cNvPr id="7" name="Нижний колонтитул 5">
            <a:extLst>
              <a:ext uri="{FF2B5EF4-FFF2-40B4-BE49-F238E27FC236}">
                <a16:creationId xmlns:a16="http://schemas.microsoft.com/office/drawing/2014/main" id="{8B1E8FB4-67AB-4E5B-8215-1B0E2F33CFE8}"/>
              </a:ext>
            </a:extLst>
          </p:cNvPr>
          <p:cNvSpPr>
            <a:spLocks noGrp="1"/>
          </p:cNvSpPr>
          <p:nvPr>
            <p:ph type="ftr" sz="quarter" idx="11"/>
          </p:nvPr>
        </p:nvSpPr>
        <p:spPr/>
        <p:txBody>
          <a:bodyPr/>
          <a:lstStyle>
            <a:lvl1pPr>
              <a:defRPr/>
            </a:lvl1pPr>
          </a:lstStyle>
          <a:p>
            <a:pPr>
              <a:defRPr/>
            </a:pPr>
            <a:endParaRPr lang="ru-RU"/>
          </a:p>
        </p:txBody>
      </p:sp>
      <p:sp>
        <p:nvSpPr>
          <p:cNvPr id="8" name="Номер слайда 6">
            <a:extLst>
              <a:ext uri="{FF2B5EF4-FFF2-40B4-BE49-F238E27FC236}">
                <a16:creationId xmlns:a16="http://schemas.microsoft.com/office/drawing/2014/main" id="{53D3816F-A67F-4DEC-801E-6C21EF96FDE1}"/>
              </a:ext>
            </a:extLst>
          </p:cNvPr>
          <p:cNvSpPr>
            <a:spLocks noGrp="1"/>
          </p:cNvSpPr>
          <p:nvPr>
            <p:ph type="sldNum" sz="quarter" idx="12"/>
          </p:nvPr>
        </p:nvSpPr>
        <p:spPr/>
        <p:txBody>
          <a:bodyPr/>
          <a:lstStyle>
            <a:lvl1pPr>
              <a:defRPr/>
            </a:lvl1pPr>
          </a:lstStyle>
          <a:p>
            <a:pPr>
              <a:defRPr/>
            </a:pPr>
            <a:fld id="{A81952FA-EB2D-416F-921D-338871AA971E}" type="slidenum">
              <a:rPr lang="ru-RU"/>
              <a:pPr>
                <a:defRPr/>
              </a:pPr>
              <a:t>‹#›</a:t>
            </a:fld>
            <a:endParaRPr lang="ru-RU"/>
          </a:p>
        </p:txBody>
      </p:sp>
    </p:spTree>
    <p:extLst>
      <p:ext uri="{BB962C8B-B14F-4D97-AF65-F5344CB8AC3E}">
        <p14:creationId xmlns:p14="http://schemas.microsoft.com/office/powerpoint/2010/main" val="391375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DBE851DD-08CE-4F16-9F4E-2134744EAF2F}" type="datetimeFigureOut">
              <a:rPr lang="ru-RU"/>
              <a:pPr>
                <a:defRPr/>
              </a:pPr>
              <a:t>15.03.2023</a:t>
            </a:fld>
            <a:endParaRPr lang="ru-RU"/>
          </a:p>
        </p:txBody>
      </p:sp>
      <p:sp>
        <p:nvSpPr>
          <p:cNvPr id="8"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9"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613C3F25-CA79-40F2-9185-D52D9F3F6E04}" type="slidenum">
              <a:rPr lang="ru-RU"/>
              <a:pPr>
                <a:defRPr/>
              </a:pPr>
              <a:t>‹#›</a:t>
            </a:fld>
            <a:endParaRPr lang="ru-RU"/>
          </a:p>
        </p:txBody>
      </p:sp>
    </p:spTree>
    <p:extLst>
      <p:ext uri="{BB962C8B-B14F-4D97-AF65-F5344CB8AC3E}">
        <p14:creationId xmlns:p14="http://schemas.microsoft.com/office/powerpoint/2010/main" val="706058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0ACEDED6-0A2F-4BDA-9F4C-1086705F73FD}" type="datetimeFigureOut">
              <a:rPr lang="ru-RU"/>
              <a:pPr>
                <a:defRPr/>
              </a:pPr>
              <a:t>15.03.2023</a:t>
            </a:fld>
            <a:endParaRPr lang="ru-RU"/>
          </a:p>
        </p:txBody>
      </p:sp>
      <p:sp>
        <p:nvSpPr>
          <p:cNvPr id="4"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5"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63057633-6748-4268-9D2A-A2D12A46ABB8}" type="slidenum">
              <a:rPr lang="ru-RU"/>
              <a:pPr>
                <a:defRPr/>
              </a:pPr>
              <a:t>‹#›</a:t>
            </a:fld>
            <a:endParaRPr lang="ru-RU"/>
          </a:p>
        </p:txBody>
      </p:sp>
    </p:spTree>
    <p:extLst>
      <p:ext uri="{BB962C8B-B14F-4D97-AF65-F5344CB8AC3E}">
        <p14:creationId xmlns:p14="http://schemas.microsoft.com/office/powerpoint/2010/main" val="4154545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0A2B050C-228B-4C9C-BDEC-453EB08892E8}" type="datetimeFigureOut">
              <a:rPr lang="ru-RU"/>
              <a:pPr>
                <a:defRPr/>
              </a:pPr>
              <a:t>15.03.2023</a:t>
            </a:fld>
            <a:endParaRPr lang="ru-RU"/>
          </a:p>
        </p:txBody>
      </p:sp>
      <p:sp>
        <p:nvSpPr>
          <p:cNvPr id="3"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4"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B2E9CC21-45F8-408D-9F92-B4FE328BD6A7}" type="slidenum">
              <a:rPr lang="ru-RU"/>
              <a:pPr>
                <a:defRPr/>
              </a:pPr>
              <a:t>‹#›</a:t>
            </a:fld>
            <a:endParaRPr lang="ru-RU"/>
          </a:p>
        </p:txBody>
      </p:sp>
    </p:spTree>
    <p:extLst>
      <p:ext uri="{BB962C8B-B14F-4D97-AF65-F5344CB8AC3E}">
        <p14:creationId xmlns:p14="http://schemas.microsoft.com/office/powerpoint/2010/main" val="234855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AC40D186-DA6A-4A05-BE7F-5C8FA04A0062}" type="datetimeFigureOut">
              <a:rPr lang="ru-RU"/>
              <a:pPr>
                <a:defRPr/>
              </a:pPr>
              <a:t>15.03.2023</a:t>
            </a:fld>
            <a:endParaRPr lang="ru-RU"/>
          </a:p>
        </p:txBody>
      </p:sp>
      <p:sp>
        <p:nvSpPr>
          <p:cNvPr id="6"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CAA629DC-57F4-4898-8E5D-70B45500FAA8}" type="slidenum">
              <a:rPr lang="ru-RU"/>
              <a:pPr>
                <a:defRPr/>
              </a:pPr>
              <a:t>‹#›</a:t>
            </a:fld>
            <a:endParaRPr lang="ru-RU"/>
          </a:p>
        </p:txBody>
      </p:sp>
    </p:spTree>
    <p:extLst>
      <p:ext uri="{BB962C8B-B14F-4D97-AF65-F5344CB8AC3E}">
        <p14:creationId xmlns:p14="http://schemas.microsoft.com/office/powerpoint/2010/main" val="1191101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3">
            <a:extLst>
              <a:ext uri="{FF2B5EF4-FFF2-40B4-BE49-F238E27FC236}">
                <a16:creationId xmlns:a16="http://schemas.microsoft.com/office/drawing/2014/main" id="{8586587B-0DAF-456F-ACB7-4FC20090C6C4}"/>
              </a:ext>
            </a:extLst>
          </p:cNvPr>
          <p:cNvSpPr>
            <a:spLocks noGrp="1"/>
          </p:cNvSpPr>
          <p:nvPr>
            <p:ph type="dt" sz="half" idx="10"/>
          </p:nvPr>
        </p:nvSpPr>
        <p:spPr/>
        <p:txBody>
          <a:bodyPr/>
          <a:lstStyle>
            <a:lvl1pPr>
              <a:defRPr/>
            </a:lvl1pPr>
          </a:lstStyle>
          <a:p>
            <a:pPr>
              <a:defRPr/>
            </a:pPr>
            <a:fld id="{D83127C2-3CB3-453F-8631-5D34CF8B40C8}" type="datetimeFigureOut">
              <a:rPr lang="ru-RU"/>
              <a:pPr>
                <a:defRPr/>
              </a:pPr>
              <a:t>15.03.2023</a:t>
            </a:fld>
            <a:endParaRPr lang="ru-RU"/>
          </a:p>
        </p:txBody>
      </p:sp>
      <p:sp>
        <p:nvSpPr>
          <p:cNvPr id="6" name="Нижний колонтитул 4">
            <a:extLst>
              <a:ext uri="{FF2B5EF4-FFF2-40B4-BE49-F238E27FC236}">
                <a16:creationId xmlns:a16="http://schemas.microsoft.com/office/drawing/2014/main" id="{5299B59B-0CCE-4AB4-9EBD-52DA2FAD07A7}"/>
              </a:ext>
            </a:extLst>
          </p:cNvPr>
          <p:cNvSpPr>
            <a:spLocks noGrp="1"/>
          </p:cNvSpPr>
          <p:nvPr>
            <p:ph type="ftr" sz="quarter" idx="11"/>
          </p:nvPr>
        </p:nvSpPr>
        <p:spPr/>
        <p:txBody>
          <a:bodyPr/>
          <a:lstStyle>
            <a:lvl1pPr>
              <a:defRPr/>
            </a:lvl1pPr>
          </a:lstStyle>
          <a:p>
            <a:pPr>
              <a:defRPr/>
            </a:pPr>
            <a:endParaRPr lang="ru-RU"/>
          </a:p>
        </p:txBody>
      </p:sp>
      <p:sp>
        <p:nvSpPr>
          <p:cNvPr id="7" name="Номер слайда 5">
            <a:extLst>
              <a:ext uri="{FF2B5EF4-FFF2-40B4-BE49-F238E27FC236}">
                <a16:creationId xmlns:a16="http://schemas.microsoft.com/office/drawing/2014/main" id="{7017B3E5-890D-4987-AAD2-B32D3F58B896}"/>
              </a:ext>
            </a:extLst>
          </p:cNvPr>
          <p:cNvSpPr>
            <a:spLocks noGrp="1"/>
          </p:cNvSpPr>
          <p:nvPr>
            <p:ph type="sldNum" sz="quarter" idx="12"/>
          </p:nvPr>
        </p:nvSpPr>
        <p:spPr/>
        <p:txBody>
          <a:bodyPr/>
          <a:lstStyle>
            <a:lvl1pPr>
              <a:defRPr/>
            </a:lvl1pPr>
          </a:lstStyle>
          <a:p>
            <a:pPr>
              <a:defRPr/>
            </a:pPr>
            <a:fld id="{C8561BFD-8EB5-4CBC-8F8F-C9599CB1FCA6}" type="slidenum">
              <a:rPr lang="ru-RU"/>
              <a:pPr>
                <a:defRPr/>
              </a:pPr>
              <a:t>‹#›</a:t>
            </a:fld>
            <a:endParaRPr lang="ru-RU"/>
          </a:p>
        </p:txBody>
      </p:sp>
    </p:spTree>
    <p:extLst>
      <p:ext uri="{BB962C8B-B14F-4D97-AF65-F5344CB8AC3E}">
        <p14:creationId xmlns:p14="http://schemas.microsoft.com/office/powerpoint/2010/main" val="308792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a:extLst>
              <a:ext uri="{FF2B5EF4-FFF2-40B4-BE49-F238E27FC236}">
                <a16:creationId xmlns:a16="http://schemas.microsoft.com/office/drawing/2014/main" id="{8586587B-0DAF-456F-ACB7-4FC20090C6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B0823DE-00E7-4AEB-B5BC-B081B6DC61A6}" type="datetimeFigureOut">
              <a:rPr lang="ru-RU"/>
              <a:pPr>
                <a:defRPr/>
              </a:pPr>
              <a:t>15.03.2023</a:t>
            </a:fld>
            <a:endParaRPr lang="ru-RU"/>
          </a:p>
        </p:txBody>
      </p:sp>
      <p:sp>
        <p:nvSpPr>
          <p:cNvPr id="5" name="Нижний колонтитул 4">
            <a:extLst>
              <a:ext uri="{FF2B5EF4-FFF2-40B4-BE49-F238E27FC236}">
                <a16:creationId xmlns:a16="http://schemas.microsoft.com/office/drawing/2014/main" id="{5299B59B-0CCE-4AB4-9EBD-52DA2FAD0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a:extLst>
              <a:ext uri="{FF2B5EF4-FFF2-40B4-BE49-F238E27FC236}">
                <a16:creationId xmlns:a16="http://schemas.microsoft.com/office/drawing/2014/main" id="{7017B3E5-890D-4987-AAD2-B32D3F58B8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2441627-6309-4F89-BDD3-A7E239C9A43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12" r:id="rId1"/>
    <p:sldLayoutId id="2147483821" r:id="rId2"/>
    <p:sldLayoutId id="2147483813" r:id="rId3"/>
    <p:sldLayoutId id="2147483822" r:id="rId4"/>
    <p:sldLayoutId id="2147483814" r:id="rId5"/>
    <p:sldLayoutId id="2147483815" r:id="rId6"/>
    <p:sldLayoutId id="2147483816" r:id="rId7"/>
    <p:sldLayoutId id="2147483817" r:id="rId8"/>
    <p:sldLayoutId id="2147483818" r:id="rId9"/>
    <p:sldLayoutId id="2147483819" r:id="rId10"/>
    <p:sldLayoutId id="2147483820" r:id="rId11"/>
    <p:sldLayoutId id="2147483823" r:id="rId12"/>
    <p:sldLayoutId id="2147483824" r:id="rId13"/>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 r="-1000"/>
          </a:stretch>
        </a:blipFill>
        <a:effectLst/>
      </p:bgPr>
    </p:bg>
    <p:spTree>
      <p:nvGrpSpPr>
        <p:cNvPr id="1" name=""/>
        <p:cNvGrpSpPr/>
        <p:nvPr/>
      </p:nvGrpSpPr>
      <p:grpSpPr>
        <a:xfrm>
          <a:off x="0" y="0"/>
          <a:ext cx="0" cy="0"/>
          <a:chOff x="0" y="0"/>
          <a:chExt cx="0" cy="0"/>
        </a:xfrm>
      </p:grpSpPr>
      <p:sp>
        <p:nvSpPr>
          <p:cNvPr id="4098" name="Заголовок 4"/>
          <p:cNvSpPr>
            <a:spLocks noGrp="1"/>
          </p:cNvSpPr>
          <p:nvPr>
            <p:ph type="ctrTitle"/>
          </p:nvPr>
        </p:nvSpPr>
        <p:spPr>
          <a:xfrm>
            <a:off x="1524000" y="638630"/>
            <a:ext cx="9144000" cy="3701142"/>
          </a:xfrm>
        </p:spPr>
        <p:txBody>
          <a:bodyPr/>
          <a:lstStyle/>
          <a:p>
            <a:pPr eaLnBrk="1" hangingPunct="1"/>
            <a:r>
              <a:rPr lang="ru-RU" altLang="ru-RU" sz="4400" b="1" dirty="0"/>
              <a:t>Законодательство Российской Федерации о кооперации. Место сельскохозяйственных кооперативов среди кооперативных объединений. Виды сельскохозяйственных кооперативов.</a:t>
            </a:r>
          </a:p>
        </p:txBody>
      </p:sp>
      <p:sp>
        <p:nvSpPr>
          <p:cNvPr id="4099" name="Подзаголовок 5"/>
          <p:cNvSpPr>
            <a:spLocks noGrp="1"/>
          </p:cNvSpPr>
          <p:nvPr>
            <p:ph type="subTitle" idx="1"/>
          </p:nvPr>
        </p:nvSpPr>
        <p:spPr>
          <a:xfrm>
            <a:off x="1656520" y="4615542"/>
            <a:ext cx="9144000" cy="1917779"/>
          </a:xfrm>
        </p:spPr>
        <p:txBody>
          <a:bodyPr/>
          <a:lstStyle/>
          <a:p>
            <a:r>
              <a:rPr lang="ru-RU" sz="3200" b="1" dirty="0"/>
              <a:t>Методика сельскохозяйственной потребительской кооперации</a:t>
            </a:r>
          </a:p>
          <a:p>
            <a:r>
              <a:rPr lang="ru-RU" sz="3200" b="1" dirty="0"/>
              <a:t>2023 г</a:t>
            </a:r>
            <a:r>
              <a:rPr lang="ru-RU" sz="3200" dirty="0"/>
              <a:t>.</a:t>
            </a:r>
            <a:endParaRPr lang="ru-RU"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7B6A57-9DA4-301B-2000-074E8BBD2F31}"/>
              </a:ext>
            </a:extLst>
          </p:cNvPr>
          <p:cNvSpPr>
            <a:spLocks noGrp="1"/>
          </p:cNvSpPr>
          <p:nvPr>
            <p:ph type="title"/>
          </p:nvPr>
        </p:nvSpPr>
        <p:spPr>
          <a:xfrm>
            <a:off x="865094" y="526489"/>
            <a:ext cx="10515600" cy="1325563"/>
          </a:xfrm>
        </p:spPr>
        <p:txBody>
          <a:bodyPr/>
          <a:lstStyle/>
          <a:p>
            <a:pPr algn="ctr"/>
            <a:r>
              <a:rPr lang="ru-RU" dirty="0"/>
              <a:t>Участие в кооператива определяется целью деятельности кооператива</a:t>
            </a:r>
          </a:p>
        </p:txBody>
      </p:sp>
      <p:graphicFrame>
        <p:nvGraphicFramePr>
          <p:cNvPr id="4" name="Таблица 4">
            <a:extLst>
              <a:ext uri="{FF2B5EF4-FFF2-40B4-BE49-F238E27FC236}">
                <a16:creationId xmlns:a16="http://schemas.microsoft.com/office/drawing/2014/main" id="{E1D9FE44-3BAC-F094-8739-DE06CDF15AC5}"/>
              </a:ext>
            </a:extLst>
          </p:cNvPr>
          <p:cNvGraphicFramePr>
            <a:graphicFrameLocks noGrp="1"/>
          </p:cNvGraphicFramePr>
          <p:nvPr>
            <p:ph idx="1"/>
            <p:extLst>
              <p:ext uri="{D42A27DB-BD31-4B8C-83A1-F6EECF244321}">
                <p14:modId xmlns:p14="http://schemas.microsoft.com/office/powerpoint/2010/main" val="2647612807"/>
              </p:ext>
            </p:extLst>
          </p:nvPr>
        </p:nvGraphicFramePr>
        <p:xfrm>
          <a:off x="838200" y="1690688"/>
          <a:ext cx="10515600" cy="353339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110126891"/>
                    </a:ext>
                  </a:extLst>
                </a:gridCol>
                <a:gridCol w="5257800">
                  <a:extLst>
                    <a:ext uri="{9D8B030D-6E8A-4147-A177-3AD203B41FA5}">
                      <a16:colId xmlns:a16="http://schemas.microsoft.com/office/drawing/2014/main" val="3465486775"/>
                    </a:ext>
                  </a:extLst>
                </a:gridCol>
              </a:tblGrid>
              <a:tr h="410335">
                <a:tc>
                  <a:txBody>
                    <a:bodyPr/>
                    <a:lstStyle/>
                    <a:p>
                      <a:pPr algn="l"/>
                      <a:endParaRPr lang="ru-RU" sz="2000" dirty="0"/>
                    </a:p>
                  </a:txBody>
                  <a:tcPr anchor="ctr">
                    <a:solidFill>
                      <a:schemeClr val="bg1"/>
                    </a:solidFill>
                  </a:tcPr>
                </a:tc>
                <a:tc>
                  <a:txBody>
                    <a:bodyPr/>
                    <a:lstStyle/>
                    <a:p>
                      <a:pPr algn="l"/>
                      <a:endParaRPr lang="ru-RU" sz="2000" dirty="0"/>
                    </a:p>
                  </a:txBody>
                  <a:tcPr anchor="ctr">
                    <a:solidFill>
                      <a:schemeClr val="bg1"/>
                    </a:solidFill>
                  </a:tcPr>
                </a:tc>
                <a:extLst>
                  <a:ext uri="{0D108BD9-81ED-4DB2-BD59-A6C34878D82A}">
                    <a16:rowId xmlns:a16="http://schemas.microsoft.com/office/drawing/2014/main" val="2676660670"/>
                  </a:ext>
                </a:extLst>
              </a:tr>
              <a:tr h="410335">
                <a:tc>
                  <a:txBody>
                    <a:bodyPr/>
                    <a:lstStyle/>
                    <a:p>
                      <a:pPr algn="l"/>
                      <a:r>
                        <a:rPr lang="ru-RU" sz="2000" dirty="0"/>
                        <a:t>Для чего создаётся кооператив?</a:t>
                      </a:r>
                    </a:p>
                  </a:txBody>
                  <a:tcPr anchor="ctr"/>
                </a:tc>
                <a:tc>
                  <a:txBody>
                    <a:bodyPr/>
                    <a:lstStyle/>
                    <a:p>
                      <a:pPr algn="l"/>
                      <a:r>
                        <a:rPr lang="ru-RU" sz="2000" dirty="0"/>
                        <a:t>Для повышения рентабельности деятельности сельскохозяйственных товаропроизводителей</a:t>
                      </a:r>
                    </a:p>
                  </a:txBody>
                  <a:tcPr anchor="ctr"/>
                </a:tc>
                <a:extLst>
                  <a:ext uri="{0D108BD9-81ED-4DB2-BD59-A6C34878D82A}">
                    <a16:rowId xmlns:a16="http://schemas.microsoft.com/office/drawing/2014/main" val="1393738001"/>
                  </a:ext>
                </a:extLst>
              </a:tr>
              <a:tr h="410335">
                <a:tc>
                  <a:txBody>
                    <a:bodyPr/>
                    <a:lstStyle/>
                    <a:p>
                      <a:r>
                        <a:rPr lang="ru-RU" sz="2000" dirty="0"/>
                        <a:t>За счёт чего кооператив повышает рентабельность деятельности сельскохозяйственных товаропроизводителей?</a:t>
                      </a:r>
                    </a:p>
                  </a:txBody>
                  <a:tcPr anchor="ctr"/>
                </a:tc>
                <a:tc>
                  <a:txBody>
                    <a:bodyPr/>
                    <a:lstStyle/>
                    <a:p>
                      <a:r>
                        <a:rPr lang="ru-RU" sz="2000" dirty="0"/>
                        <a:t>За счёт совершения с ними сделок (поставки, сбыта, оказания услуг и т.п.) по себестоимости (без наценки)</a:t>
                      </a:r>
                    </a:p>
                  </a:txBody>
                  <a:tcPr anchor="ctr"/>
                </a:tc>
                <a:extLst>
                  <a:ext uri="{0D108BD9-81ED-4DB2-BD59-A6C34878D82A}">
                    <a16:rowId xmlns:a16="http://schemas.microsoft.com/office/drawing/2014/main" val="1627901691"/>
                  </a:ext>
                </a:extLst>
              </a:tr>
              <a:tr h="410335">
                <a:tc>
                  <a:txBody>
                    <a:bodyPr/>
                    <a:lstStyle/>
                    <a:p>
                      <a:r>
                        <a:rPr lang="ru-RU" sz="2000" dirty="0"/>
                        <a:t>Почему кооператив совершает сделки без наценки?</a:t>
                      </a:r>
                    </a:p>
                  </a:txBody>
                  <a:tcPr anchor="ctr"/>
                </a:tc>
                <a:tc>
                  <a:txBody>
                    <a:bodyPr/>
                    <a:lstStyle/>
                    <a:p>
                      <a:r>
                        <a:rPr lang="ru-RU" sz="2000" dirty="0"/>
                        <a:t>Потому что так решило общее собрание членов кооператива</a:t>
                      </a:r>
                    </a:p>
                  </a:txBody>
                  <a:tcPr anchor="ctr"/>
                </a:tc>
                <a:extLst>
                  <a:ext uri="{0D108BD9-81ED-4DB2-BD59-A6C34878D82A}">
                    <a16:rowId xmlns:a16="http://schemas.microsoft.com/office/drawing/2014/main" val="169372237"/>
                  </a:ext>
                </a:extLst>
              </a:tr>
              <a:tr h="410335">
                <a:tc>
                  <a:txBody>
                    <a:bodyPr/>
                    <a:lstStyle/>
                    <a:p>
                      <a:r>
                        <a:rPr lang="ru-RU" sz="2000" dirty="0"/>
                        <a:t>Кто голосовал на общем собрании членов?</a:t>
                      </a:r>
                    </a:p>
                  </a:txBody>
                  <a:tcPr anchor="ctr"/>
                </a:tc>
                <a:tc>
                  <a:txBody>
                    <a:bodyPr/>
                    <a:lstStyle/>
                    <a:p>
                      <a:r>
                        <a:rPr lang="ru-RU" sz="2000" dirty="0"/>
                        <a:t>Лица, которые используют услуги кооператива</a:t>
                      </a:r>
                    </a:p>
                  </a:txBody>
                  <a:tcPr anchor="ctr"/>
                </a:tc>
                <a:extLst>
                  <a:ext uri="{0D108BD9-81ED-4DB2-BD59-A6C34878D82A}">
                    <a16:rowId xmlns:a16="http://schemas.microsoft.com/office/drawing/2014/main" val="4114961186"/>
                  </a:ext>
                </a:extLst>
              </a:tr>
            </a:tbl>
          </a:graphicData>
        </a:graphic>
      </p:graphicFrame>
      <p:sp>
        <p:nvSpPr>
          <p:cNvPr id="5" name="TextBox 4">
            <a:extLst>
              <a:ext uri="{FF2B5EF4-FFF2-40B4-BE49-F238E27FC236}">
                <a16:creationId xmlns:a16="http://schemas.microsoft.com/office/drawing/2014/main" id="{4376552D-6B41-DA82-122F-D38636C38B06}"/>
              </a:ext>
            </a:extLst>
          </p:cNvPr>
          <p:cNvSpPr txBox="1"/>
          <p:nvPr/>
        </p:nvSpPr>
        <p:spPr>
          <a:xfrm>
            <a:off x="322729" y="5342965"/>
            <a:ext cx="11600330" cy="1200329"/>
          </a:xfrm>
          <a:prstGeom prst="rect">
            <a:avLst/>
          </a:prstGeom>
          <a:noFill/>
        </p:spPr>
        <p:txBody>
          <a:bodyPr wrap="square" rtlCol="0">
            <a:spAutoFit/>
          </a:bodyPr>
          <a:lstStyle/>
          <a:p>
            <a:r>
              <a:rPr lang="ru-RU" sz="2400" dirty="0"/>
              <a:t>Вывод: к управлению кооперативом (= к участию в кооперативе) должны быть допущены только те лица, которые нуждаются в услугах кооператива – сельскохозяйственные товаропроизводители соответствующего профиля деятельности</a:t>
            </a:r>
          </a:p>
        </p:txBody>
      </p:sp>
    </p:spTree>
    <p:extLst>
      <p:ext uri="{BB962C8B-B14F-4D97-AF65-F5344CB8AC3E}">
        <p14:creationId xmlns:p14="http://schemas.microsoft.com/office/powerpoint/2010/main" val="457430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093AA2-0BE6-4D09-A086-4C494A6CE9E7}"/>
              </a:ext>
            </a:extLst>
          </p:cNvPr>
          <p:cNvSpPr>
            <a:spLocks noGrp="1"/>
          </p:cNvSpPr>
          <p:nvPr>
            <p:ph type="title"/>
          </p:nvPr>
        </p:nvSpPr>
        <p:spPr>
          <a:xfrm>
            <a:off x="839788" y="365126"/>
            <a:ext cx="10515600" cy="694418"/>
          </a:xfrm>
        </p:spPr>
        <p:txBody>
          <a:bodyPr>
            <a:normAutofit/>
          </a:bodyPr>
          <a:lstStyle/>
          <a:p>
            <a:pPr algn="ctr"/>
            <a:r>
              <a:rPr lang="ru-RU" dirty="0"/>
              <a:t>Кто ещё может быть членом </a:t>
            </a:r>
            <a:r>
              <a:rPr lang="ru-RU" dirty="0" err="1"/>
              <a:t>СПоК</a:t>
            </a:r>
            <a:endParaRPr lang="ru-RU" dirty="0"/>
          </a:p>
        </p:txBody>
      </p:sp>
      <p:sp>
        <p:nvSpPr>
          <p:cNvPr id="3" name="Текст 2">
            <a:extLst>
              <a:ext uri="{FF2B5EF4-FFF2-40B4-BE49-F238E27FC236}">
                <a16:creationId xmlns:a16="http://schemas.microsoft.com/office/drawing/2014/main" id="{A0FEBCAB-0D97-4BCA-BB8F-B640E00DBF2B}"/>
              </a:ext>
            </a:extLst>
          </p:cNvPr>
          <p:cNvSpPr>
            <a:spLocks noGrp="1"/>
          </p:cNvSpPr>
          <p:nvPr>
            <p:ph type="body" idx="1"/>
          </p:nvPr>
        </p:nvSpPr>
        <p:spPr>
          <a:xfrm>
            <a:off x="839788" y="1111795"/>
            <a:ext cx="3108960" cy="950976"/>
          </a:xfrm>
        </p:spPr>
        <p:txBody>
          <a:bodyPr anchor="ctr"/>
          <a:lstStyle/>
          <a:p>
            <a:pPr algn="ctr"/>
            <a:r>
              <a:rPr lang="ru-RU" dirty="0"/>
              <a:t>Норма закона</a:t>
            </a:r>
          </a:p>
        </p:txBody>
      </p:sp>
      <p:sp>
        <p:nvSpPr>
          <p:cNvPr id="4" name="Объект 3">
            <a:extLst>
              <a:ext uri="{FF2B5EF4-FFF2-40B4-BE49-F238E27FC236}">
                <a16:creationId xmlns:a16="http://schemas.microsoft.com/office/drawing/2014/main" id="{81B962A6-634A-4215-B100-B3266245F9C0}"/>
              </a:ext>
            </a:extLst>
          </p:cNvPr>
          <p:cNvSpPr>
            <a:spLocks noGrp="1"/>
          </p:cNvSpPr>
          <p:nvPr>
            <p:ph sz="half" idx="2"/>
          </p:nvPr>
        </p:nvSpPr>
        <p:spPr>
          <a:xfrm>
            <a:off x="839788" y="2115022"/>
            <a:ext cx="3108960" cy="4075466"/>
          </a:xfrm>
        </p:spPr>
        <p:txBody>
          <a:bodyPr>
            <a:normAutofit fontScale="85000" lnSpcReduction="20000"/>
          </a:bodyPr>
          <a:lstStyle/>
          <a:p>
            <a:pPr marL="0" indent="0">
              <a:buNone/>
            </a:pPr>
            <a:r>
              <a:rPr lang="ru-RU" dirty="0"/>
              <a:t>Уставом потребительского кооператива могут устанавливаться право и порядок приема в члены потребительского кооператива наряду с указанными гражданами и юридическими лицами иных граждан и юридических лиц, которые оказывают услуги потребительским кооперативам или сельскохозяйственным товаропроизводителям либо являются работниками организаций социального обслуживания сельских поселений. Число таких членов кооператива не должно превышать 20 процентов от суммарного числа членов кооператива - сельскохозяйственных товаропроизводителей и членов кооператива - граждан, ведущих личное подсобное хозяйство.</a:t>
            </a:r>
          </a:p>
        </p:txBody>
      </p:sp>
      <p:sp>
        <p:nvSpPr>
          <p:cNvPr id="5" name="Текст 4">
            <a:extLst>
              <a:ext uri="{FF2B5EF4-FFF2-40B4-BE49-F238E27FC236}">
                <a16:creationId xmlns:a16="http://schemas.microsoft.com/office/drawing/2014/main" id="{5BE9DB17-1938-4060-A675-0FE06576E6BF}"/>
              </a:ext>
            </a:extLst>
          </p:cNvPr>
          <p:cNvSpPr>
            <a:spLocks noGrp="1"/>
          </p:cNvSpPr>
          <p:nvPr>
            <p:ph type="body" sz="quarter" idx="3"/>
          </p:nvPr>
        </p:nvSpPr>
        <p:spPr>
          <a:xfrm>
            <a:off x="4541520" y="1111795"/>
            <a:ext cx="3108960" cy="950976"/>
          </a:xfrm>
        </p:spPr>
        <p:txBody>
          <a:bodyPr anchor="ctr"/>
          <a:lstStyle/>
          <a:p>
            <a:pPr algn="ctr"/>
            <a:r>
              <a:rPr lang="ru-RU" dirty="0">
                <a:solidFill>
                  <a:srgbClr val="00B050"/>
                </a:solidFill>
              </a:rPr>
              <a:t>Правильное исполнение</a:t>
            </a:r>
          </a:p>
        </p:txBody>
      </p:sp>
      <p:sp>
        <p:nvSpPr>
          <p:cNvPr id="6" name="Объект 5">
            <a:extLst>
              <a:ext uri="{FF2B5EF4-FFF2-40B4-BE49-F238E27FC236}">
                <a16:creationId xmlns:a16="http://schemas.microsoft.com/office/drawing/2014/main" id="{11556C20-8331-4F04-86FA-AD1B8C73283C}"/>
              </a:ext>
            </a:extLst>
          </p:cNvPr>
          <p:cNvSpPr>
            <a:spLocks noGrp="1"/>
          </p:cNvSpPr>
          <p:nvPr>
            <p:ph sz="quarter" idx="4"/>
          </p:nvPr>
        </p:nvSpPr>
        <p:spPr>
          <a:xfrm>
            <a:off x="4252686" y="2115022"/>
            <a:ext cx="3397794" cy="4075466"/>
          </a:xfrm>
        </p:spPr>
        <p:txBody>
          <a:bodyPr anchor="ctr">
            <a:normAutofit fontScale="85000" lnSpcReduction="20000"/>
          </a:bodyPr>
          <a:lstStyle/>
          <a:p>
            <a:r>
              <a:rPr lang="ru-RU" sz="2900" dirty="0"/>
              <a:t>Работники бюджетной сферы, проживающие в сельской местности,</a:t>
            </a:r>
          </a:p>
          <a:p>
            <a:r>
              <a:rPr lang="ru-RU" sz="2900" dirty="0"/>
              <a:t>Сельские предприниматели в сельскохозяйственном потребительском кредитном кооперативе и т.д.</a:t>
            </a:r>
          </a:p>
          <a:p>
            <a:endParaRPr lang="ru-RU" dirty="0"/>
          </a:p>
        </p:txBody>
      </p:sp>
      <p:sp>
        <p:nvSpPr>
          <p:cNvPr id="7" name="Дата 6">
            <a:extLst>
              <a:ext uri="{FF2B5EF4-FFF2-40B4-BE49-F238E27FC236}">
                <a16:creationId xmlns:a16="http://schemas.microsoft.com/office/drawing/2014/main" id="{211380EA-34D2-4423-9535-042AE75F30C4}"/>
              </a:ext>
            </a:extLst>
          </p:cNvPr>
          <p:cNvSpPr>
            <a:spLocks noGrp="1"/>
          </p:cNvSpPr>
          <p:nvPr>
            <p:ph type="dt" sz="half" idx="10"/>
          </p:nvPr>
        </p:nvSpPr>
        <p:spPr/>
        <p:txBody>
          <a:bodyPr/>
          <a:lstStyle/>
          <a:p>
            <a:pPr rtl="0"/>
            <a:endParaRPr lang="ru-RU" noProof="0" dirty="0"/>
          </a:p>
        </p:txBody>
      </p:sp>
      <p:sp>
        <p:nvSpPr>
          <p:cNvPr id="8" name="Нижний колонтитул 7">
            <a:extLst>
              <a:ext uri="{FF2B5EF4-FFF2-40B4-BE49-F238E27FC236}">
                <a16:creationId xmlns:a16="http://schemas.microsoft.com/office/drawing/2014/main" id="{237A9B19-FBEA-4393-B101-75C75A9283B1}"/>
              </a:ext>
            </a:extLst>
          </p:cNvPr>
          <p:cNvSpPr>
            <a:spLocks noGrp="1"/>
          </p:cNvSpPr>
          <p:nvPr>
            <p:ph type="ftr" sz="quarter" idx="11"/>
          </p:nvPr>
        </p:nvSpPr>
        <p:spPr/>
        <p:txBody>
          <a:bodyPr/>
          <a:lstStyle/>
          <a:p>
            <a:pPr rtl="0"/>
            <a:endParaRPr lang="ru-RU" noProof="0" dirty="0"/>
          </a:p>
        </p:txBody>
      </p:sp>
      <p:sp>
        <p:nvSpPr>
          <p:cNvPr id="9" name="Номер слайда 8">
            <a:extLst>
              <a:ext uri="{FF2B5EF4-FFF2-40B4-BE49-F238E27FC236}">
                <a16:creationId xmlns:a16="http://schemas.microsoft.com/office/drawing/2014/main" id="{A75B7BCA-4F7E-4EE6-9CDC-294F3340729A}"/>
              </a:ext>
            </a:extLst>
          </p:cNvPr>
          <p:cNvSpPr>
            <a:spLocks noGrp="1"/>
          </p:cNvSpPr>
          <p:nvPr>
            <p:ph type="sldNum" sz="quarter" idx="12"/>
          </p:nvPr>
        </p:nvSpPr>
        <p:spPr/>
        <p:txBody>
          <a:bodyPr/>
          <a:lstStyle/>
          <a:p>
            <a:pPr rtl="0"/>
            <a:fld id="{B9713C8C-8E70-45D5-AE59-23E60168254E}" type="slidenum">
              <a:rPr lang="ru-RU" noProof="0" smtClean="0"/>
              <a:t>11</a:t>
            </a:fld>
            <a:endParaRPr lang="ru-RU" noProof="0"/>
          </a:p>
        </p:txBody>
      </p:sp>
      <p:sp>
        <p:nvSpPr>
          <p:cNvPr id="10" name="Текст 9">
            <a:extLst>
              <a:ext uri="{FF2B5EF4-FFF2-40B4-BE49-F238E27FC236}">
                <a16:creationId xmlns:a16="http://schemas.microsoft.com/office/drawing/2014/main" id="{FE4C30D2-AF2C-4EC7-9061-ACDDF3549813}"/>
              </a:ext>
            </a:extLst>
          </p:cNvPr>
          <p:cNvSpPr>
            <a:spLocks noGrp="1"/>
          </p:cNvSpPr>
          <p:nvPr>
            <p:ph type="body" sz="quarter" idx="13"/>
          </p:nvPr>
        </p:nvSpPr>
        <p:spPr>
          <a:xfrm>
            <a:off x="8243252" y="1111795"/>
            <a:ext cx="3108960" cy="950976"/>
          </a:xfrm>
        </p:spPr>
        <p:txBody>
          <a:bodyPr anchor="ctr"/>
          <a:lstStyle/>
          <a:p>
            <a:pPr algn="ctr"/>
            <a:r>
              <a:rPr lang="ru-RU" dirty="0">
                <a:solidFill>
                  <a:srgbClr val="FF0000"/>
                </a:solidFill>
              </a:rPr>
              <a:t>Неправильное исполнение</a:t>
            </a:r>
          </a:p>
        </p:txBody>
      </p:sp>
      <p:sp>
        <p:nvSpPr>
          <p:cNvPr id="11" name="Объект 10">
            <a:extLst>
              <a:ext uri="{FF2B5EF4-FFF2-40B4-BE49-F238E27FC236}">
                <a16:creationId xmlns:a16="http://schemas.microsoft.com/office/drawing/2014/main" id="{967520DC-14CE-45DD-86E2-C90E4B4BFDF1}"/>
              </a:ext>
            </a:extLst>
          </p:cNvPr>
          <p:cNvSpPr>
            <a:spLocks noGrp="1"/>
          </p:cNvSpPr>
          <p:nvPr>
            <p:ph sz="quarter" idx="14"/>
          </p:nvPr>
        </p:nvSpPr>
        <p:spPr>
          <a:xfrm>
            <a:off x="8243252" y="2115022"/>
            <a:ext cx="3108960" cy="4075466"/>
          </a:xfrm>
        </p:spPr>
        <p:txBody>
          <a:bodyPr anchor="ctr"/>
          <a:lstStyle/>
          <a:p>
            <a:r>
              <a:rPr lang="ru-RU" dirty="0"/>
              <a:t>Частный скупщик молока в сбытовом кооперативе,</a:t>
            </a:r>
          </a:p>
          <a:p>
            <a:r>
              <a:rPr lang="ru-RU" dirty="0"/>
              <a:t>Частный переработчик в перерабатывающем кооперативе,</a:t>
            </a:r>
          </a:p>
          <a:p>
            <a:r>
              <a:rPr lang="ru-RU" dirty="0"/>
              <a:t>Поставщик ресурсов в снабженческом кооперативе и т.д.</a:t>
            </a:r>
          </a:p>
        </p:txBody>
      </p:sp>
    </p:spTree>
    <p:extLst>
      <p:ext uri="{BB962C8B-B14F-4D97-AF65-F5344CB8AC3E}">
        <p14:creationId xmlns:p14="http://schemas.microsoft.com/office/powerpoint/2010/main" val="204754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8302607F-2C86-4B68-9202-35C9FAEBB75C}"/>
              </a:ext>
            </a:extLst>
          </p:cNvPr>
          <p:cNvSpPr>
            <a:spLocks noGrp="1"/>
          </p:cNvSpPr>
          <p:nvPr>
            <p:ph type="title"/>
          </p:nvPr>
        </p:nvSpPr>
        <p:spPr/>
        <p:txBody>
          <a:bodyPr>
            <a:noAutofit/>
          </a:bodyPr>
          <a:lstStyle/>
          <a:p>
            <a:pPr algn="ctr"/>
            <a:r>
              <a:rPr lang="ru-RU" sz="3000" dirty="0"/>
              <a:t>Почему кооперативы состоят только из сельскохозяйственных товаропроизводителей? Потому что «не – сельскохозяйственный товаропроизводитель»:</a:t>
            </a:r>
          </a:p>
        </p:txBody>
      </p:sp>
      <p:sp>
        <p:nvSpPr>
          <p:cNvPr id="9" name="Текст 8">
            <a:extLst>
              <a:ext uri="{FF2B5EF4-FFF2-40B4-BE49-F238E27FC236}">
                <a16:creationId xmlns:a16="http://schemas.microsoft.com/office/drawing/2014/main" id="{ED19F061-B7A8-4376-918F-5DD7C197A272}"/>
              </a:ext>
            </a:extLst>
          </p:cNvPr>
          <p:cNvSpPr>
            <a:spLocks noGrp="1"/>
          </p:cNvSpPr>
          <p:nvPr>
            <p:ph type="body" idx="1"/>
          </p:nvPr>
        </p:nvSpPr>
        <p:spPr/>
        <p:txBody>
          <a:bodyPr/>
          <a:lstStyle/>
          <a:p>
            <a:pPr algn="ctr"/>
            <a:r>
              <a:rPr lang="ru-RU" dirty="0"/>
              <a:t>Не нуждается в услугах кооператива</a:t>
            </a:r>
          </a:p>
        </p:txBody>
      </p:sp>
      <p:pic>
        <p:nvPicPr>
          <p:cNvPr id="14" name="Объект 13">
            <a:extLst>
              <a:ext uri="{FF2B5EF4-FFF2-40B4-BE49-F238E27FC236}">
                <a16:creationId xmlns:a16="http://schemas.microsoft.com/office/drawing/2014/main" id="{AC7E6422-EB17-4D69-9F20-95C3BDE25E9E}"/>
              </a:ext>
            </a:extLst>
          </p:cNvPr>
          <p:cNvPicPr>
            <a:picLocks noGrp="1" noChangeAspect="1"/>
          </p:cNvPicPr>
          <p:nvPr>
            <p:ph sz="half" idx="2"/>
          </p:nvPr>
        </p:nvPicPr>
        <p:blipFill>
          <a:blip r:embed="rId2"/>
          <a:stretch>
            <a:fillRect/>
          </a:stretch>
        </p:blipFill>
        <p:spPr>
          <a:xfrm>
            <a:off x="2232561" y="3057672"/>
            <a:ext cx="2196935" cy="3138479"/>
          </a:xfrm>
        </p:spPr>
      </p:pic>
      <p:sp>
        <p:nvSpPr>
          <p:cNvPr id="11" name="Текст 10">
            <a:extLst>
              <a:ext uri="{FF2B5EF4-FFF2-40B4-BE49-F238E27FC236}">
                <a16:creationId xmlns:a16="http://schemas.microsoft.com/office/drawing/2014/main" id="{CF95BD1F-AA22-4DED-BA6E-B45D68995D83}"/>
              </a:ext>
            </a:extLst>
          </p:cNvPr>
          <p:cNvSpPr>
            <a:spLocks noGrp="1"/>
          </p:cNvSpPr>
          <p:nvPr>
            <p:ph type="body" sz="quarter" idx="3"/>
          </p:nvPr>
        </p:nvSpPr>
        <p:spPr/>
        <p:txBody>
          <a:bodyPr anchor="ctr"/>
          <a:lstStyle/>
          <a:p>
            <a:pPr algn="ctr"/>
            <a:r>
              <a:rPr lang="ru-RU" dirty="0"/>
              <a:t>Свои интересы реализует за счёт других</a:t>
            </a:r>
          </a:p>
        </p:txBody>
      </p:sp>
      <p:pic>
        <p:nvPicPr>
          <p:cNvPr id="16" name="Объект 15">
            <a:extLst>
              <a:ext uri="{FF2B5EF4-FFF2-40B4-BE49-F238E27FC236}">
                <a16:creationId xmlns:a16="http://schemas.microsoft.com/office/drawing/2014/main" id="{77A444EF-06EC-4B0D-A1A2-98123EFC45C3}"/>
              </a:ext>
            </a:extLst>
          </p:cNvPr>
          <p:cNvPicPr>
            <a:picLocks noGrp="1" noChangeAspect="1"/>
          </p:cNvPicPr>
          <p:nvPr>
            <p:ph sz="quarter" idx="4"/>
          </p:nvPr>
        </p:nvPicPr>
        <p:blipFill>
          <a:blip r:embed="rId3"/>
          <a:stretch>
            <a:fillRect/>
          </a:stretch>
        </p:blipFill>
        <p:spPr>
          <a:xfrm>
            <a:off x="6978650" y="3216275"/>
            <a:ext cx="3819525" cy="2886075"/>
          </a:xfrm>
        </p:spPr>
      </p:pic>
      <p:sp>
        <p:nvSpPr>
          <p:cNvPr id="5" name="Дата 4">
            <a:extLst>
              <a:ext uri="{FF2B5EF4-FFF2-40B4-BE49-F238E27FC236}">
                <a16:creationId xmlns:a16="http://schemas.microsoft.com/office/drawing/2014/main" id="{784D71D1-919D-401E-806F-2E6C473CDE2C}"/>
              </a:ext>
            </a:extLst>
          </p:cNvPr>
          <p:cNvSpPr>
            <a:spLocks noGrp="1"/>
          </p:cNvSpPr>
          <p:nvPr>
            <p:ph type="dt" sz="half" idx="10"/>
          </p:nvPr>
        </p:nvSpPr>
        <p:spPr/>
        <p:txBody>
          <a:bodyPr/>
          <a:lstStyle/>
          <a:p>
            <a:pPr rtl="0"/>
            <a:endParaRPr lang="ru-RU" noProof="0" dirty="0"/>
          </a:p>
        </p:txBody>
      </p:sp>
      <p:sp>
        <p:nvSpPr>
          <p:cNvPr id="6" name="Нижний колонтитул 5">
            <a:extLst>
              <a:ext uri="{FF2B5EF4-FFF2-40B4-BE49-F238E27FC236}">
                <a16:creationId xmlns:a16="http://schemas.microsoft.com/office/drawing/2014/main" id="{50494285-440E-48CC-9076-CAD08118EDF5}"/>
              </a:ext>
            </a:extLst>
          </p:cNvPr>
          <p:cNvSpPr>
            <a:spLocks noGrp="1"/>
          </p:cNvSpPr>
          <p:nvPr>
            <p:ph type="ftr" sz="quarter" idx="11"/>
          </p:nvPr>
        </p:nvSpPr>
        <p:spPr/>
        <p:txBody>
          <a:bodyPr/>
          <a:lstStyle/>
          <a:p>
            <a:pPr rtl="0"/>
            <a:endParaRPr lang="ru-RU" noProof="0" dirty="0"/>
          </a:p>
        </p:txBody>
      </p:sp>
      <p:sp>
        <p:nvSpPr>
          <p:cNvPr id="7" name="Номер слайда 6">
            <a:extLst>
              <a:ext uri="{FF2B5EF4-FFF2-40B4-BE49-F238E27FC236}">
                <a16:creationId xmlns:a16="http://schemas.microsoft.com/office/drawing/2014/main" id="{CCCE80C6-891F-4BCC-943C-01F74AB8EEDC}"/>
              </a:ext>
            </a:extLst>
          </p:cNvPr>
          <p:cNvSpPr>
            <a:spLocks noGrp="1"/>
          </p:cNvSpPr>
          <p:nvPr>
            <p:ph type="sldNum" sz="quarter" idx="12"/>
          </p:nvPr>
        </p:nvSpPr>
        <p:spPr/>
        <p:txBody>
          <a:bodyPr/>
          <a:lstStyle/>
          <a:p>
            <a:pPr rtl="0"/>
            <a:fld id="{B9713C8C-8E70-45D5-AE59-23E60168254E}" type="slidenum">
              <a:rPr lang="ru-RU" noProof="0" smtClean="0"/>
              <a:t>12</a:t>
            </a:fld>
            <a:endParaRPr lang="ru-RU" noProof="0"/>
          </a:p>
        </p:txBody>
      </p:sp>
    </p:spTree>
    <p:extLst>
      <p:ext uri="{BB962C8B-B14F-4D97-AF65-F5344CB8AC3E}">
        <p14:creationId xmlns:p14="http://schemas.microsoft.com/office/powerpoint/2010/main" val="1372311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Заголовок 11">
            <a:extLst>
              <a:ext uri="{FF2B5EF4-FFF2-40B4-BE49-F238E27FC236}">
                <a16:creationId xmlns:a16="http://schemas.microsoft.com/office/drawing/2014/main" id="{40FF5281-004F-441D-9291-552E17FD4559}"/>
              </a:ext>
            </a:extLst>
          </p:cNvPr>
          <p:cNvSpPr>
            <a:spLocks noGrp="1"/>
          </p:cNvSpPr>
          <p:nvPr>
            <p:ph type="title"/>
          </p:nvPr>
        </p:nvSpPr>
        <p:spPr>
          <a:xfrm>
            <a:off x="640080" y="325369"/>
            <a:ext cx="4368602" cy="1956841"/>
          </a:xfrm>
        </p:spPr>
        <p:txBody>
          <a:bodyPr vert="horz" lIns="91440" tIns="45720" rIns="91440" bIns="45720" rtlCol="0" anchor="b">
            <a:normAutofit/>
          </a:bodyPr>
          <a:lstStyle/>
          <a:p>
            <a:pPr eaLnBrk="1" hangingPunct="1"/>
            <a:r>
              <a:rPr lang="en-US" sz="3800"/>
              <a:t>Почему членство в СПоК однородное?</a:t>
            </a:r>
            <a:br>
              <a:rPr lang="en-US" sz="3800"/>
            </a:br>
            <a:r>
              <a:rPr lang="en-US" sz="3800"/>
              <a:t>(ст. 13, ч. 5)</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Объект 12">
            <a:extLst>
              <a:ext uri="{FF2B5EF4-FFF2-40B4-BE49-F238E27FC236}">
                <a16:creationId xmlns:a16="http://schemas.microsoft.com/office/drawing/2014/main" id="{F9FCF869-95A0-425A-9834-19BC21E0FF67}"/>
              </a:ext>
            </a:extLst>
          </p:cNvPr>
          <p:cNvSpPr>
            <a:spLocks noGrp="1"/>
          </p:cNvSpPr>
          <p:nvPr>
            <p:ph sz="half" idx="1"/>
          </p:nvPr>
        </p:nvSpPr>
        <p:spPr>
          <a:xfrm>
            <a:off x="179294" y="2872899"/>
            <a:ext cx="4984377" cy="3320668"/>
          </a:xfrm>
        </p:spPr>
        <p:txBody>
          <a:bodyPr vert="horz" lIns="91440" tIns="45720" rIns="91440" bIns="45720" rtlCol="0">
            <a:noAutofit/>
          </a:bodyPr>
          <a:lstStyle/>
          <a:p>
            <a:pPr marL="0" eaLnBrk="1" hangingPunct="1"/>
            <a:r>
              <a:rPr lang="en-US" sz="1400" dirty="0" err="1"/>
              <a:t>Кооператив</a:t>
            </a:r>
            <a:r>
              <a:rPr lang="en-US" sz="1400" dirty="0"/>
              <a:t> </a:t>
            </a:r>
            <a:r>
              <a:rPr lang="en-US" sz="1400" dirty="0" err="1"/>
              <a:t>вправе</a:t>
            </a:r>
            <a:r>
              <a:rPr lang="en-US" sz="1400" dirty="0"/>
              <a:t> </a:t>
            </a:r>
            <a:r>
              <a:rPr lang="en-US" sz="1400" dirty="0" err="1"/>
              <a:t>внести</a:t>
            </a:r>
            <a:r>
              <a:rPr lang="en-US" sz="1400" dirty="0"/>
              <a:t> в </a:t>
            </a:r>
            <a:r>
              <a:rPr lang="en-US" sz="1400" dirty="0" err="1"/>
              <a:t>устав</a:t>
            </a:r>
            <a:r>
              <a:rPr lang="en-US" sz="1400" dirty="0"/>
              <a:t> </a:t>
            </a:r>
            <a:r>
              <a:rPr lang="en-US" sz="1400" dirty="0" err="1"/>
              <a:t>дополнительные</a:t>
            </a:r>
            <a:r>
              <a:rPr lang="en-US" sz="1400" dirty="0"/>
              <a:t> </a:t>
            </a:r>
            <a:r>
              <a:rPr lang="en-US" sz="1400" dirty="0" err="1"/>
              <a:t>сведения</a:t>
            </a:r>
            <a:r>
              <a:rPr lang="en-US" sz="1400" dirty="0"/>
              <a:t> </a:t>
            </a:r>
            <a:r>
              <a:rPr lang="en-US" sz="1400" dirty="0" err="1"/>
              <a:t>об</a:t>
            </a:r>
            <a:r>
              <a:rPr lang="en-US" sz="1400" dirty="0"/>
              <a:t> </a:t>
            </a:r>
            <a:r>
              <a:rPr lang="en-US" sz="1400" dirty="0" err="1"/>
              <a:t>условиях</a:t>
            </a:r>
            <a:r>
              <a:rPr lang="en-US" sz="1400" dirty="0"/>
              <a:t> </a:t>
            </a:r>
            <a:r>
              <a:rPr lang="en-US" sz="1400" dirty="0" err="1"/>
              <a:t>приема</a:t>
            </a:r>
            <a:r>
              <a:rPr lang="en-US" sz="1400" dirty="0"/>
              <a:t> в </a:t>
            </a:r>
            <a:r>
              <a:rPr lang="en-US" sz="1400" dirty="0" err="1"/>
              <a:t>члены</a:t>
            </a:r>
            <a:r>
              <a:rPr lang="en-US" sz="1400" dirty="0"/>
              <a:t> </a:t>
            </a:r>
            <a:r>
              <a:rPr lang="en-US" sz="1400" dirty="0" err="1"/>
              <a:t>кооператива</a:t>
            </a:r>
            <a:r>
              <a:rPr lang="en-US" sz="1400" dirty="0"/>
              <a:t>, </a:t>
            </a:r>
            <a:r>
              <a:rPr lang="en-US" sz="1400" dirty="0" err="1"/>
              <a:t>предусматривающие</a:t>
            </a:r>
            <a:r>
              <a:rPr lang="en-US" sz="1400" dirty="0"/>
              <a:t>:</a:t>
            </a:r>
          </a:p>
          <a:p>
            <a:pPr eaLnBrk="1" hangingPunct="1"/>
            <a:r>
              <a:rPr lang="en-US" sz="1400" dirty="0" err="1"/>
              <a:t>уровень</a:t>
            </a:r>
            <a:r>
              <a:rPr lang="en-US" sz="1400" dirty="0"/>
              <a:t> </a:t>
            </a:r>
            <a:r>
              <a:rPr lang="en-US" sz="1400" dirty="0" err="1"/>
              <a:t>квалификации</a:t>
            </a:r>
            <a:r>
              <a:rPr lang="en-US" sz="1400" dirty="0"/>
              <a:t> и </a:t>
            </a:r>
            <a:r>
              <a:rPr lang="en-US" sz="1400" dirty="0" err="1"/>
              <a:t>личные</a:t>
            </a:r>
            <a:r>
              <a:rPr lang="en-US" sz="1400" dirty="0"/>
              <a:t> </a:t>
            </a:r>
            <a:r>
              <a:rPr lang="en-US" sz="1400" dirty="0" err="1"/>
              <a:t>качества</a:t>
            </a:r>
            <a:r>
              <a:rPr lang="en-US" sz="1400" dirty="0"/>
              <a:t> </a:t>
            </a:r>
            <a:r>
              <a:rPr lang="en-US" sz="1400" dirty="0" err="1"/>
              <a:t>граждан</a:t>
            </a:r>
            <a:r>
              <a:rPr lang="en-US" sz="1400" dirty="0"/>
              <a:t>, </a:t>
            </a:r>
            <a:r>
              <a:rPr lang="en-US" sz="1400" dirty="0" err="1"/>
              <a:t>принимаемых</a:t>
            </a:r>
            <a:r>
              <a:rPr lang="en-US" sz="1400" dirty="0"/>
              <a:t> в </a:t>
            </a:r>
            <a:r>
              <a:rPr lang="en-US" sz="1400" dirty="0" err="1"/>
              <a:t>члены</a:t>
            </a:r>
            <a:r>
              <a:rPr lang="en-US" sz="1400" dirty="0"/>
              <a:t> </a:t>
            </a:r>
            <a:r>
              <a:rPr lang="en-US" sz="1400" dirty="0" err="1"/>
              <a:t>производственного</a:t>
            </a:r>
            <a:r>
              <a:rPr lang="en-US" sz="1400" dirty="0"/>
              <a:t> </a:t>
            </a:r>
            <a:r>
              <a:rPr lang="en-US" sz="1400" dirty="0" err="1"/>
              <a:t>кооператива</a:t>
            </a:r>
            <a:r>
              <a:rPr lang="en-US" sz="1400" dirty="0"/>
              <a:t>;</a:t>
            </a:r>
          </a:p>
          <a:p>
            <a:pPr eaLnBrk="1" hangingPunct="1"/>
            <a:r>
              <a:rPr lang="en-US" sz="1400" dirty="0" err="1"/>
              <a:t>обязательства</a:t>
            </a:r>
            <a:r>
              <a:rPr lang="en-US" sz="1400" dirty="0"/>
              <a:t> </a:t>
            </a:r>
            <a:r>
              <a:rPr lang="en-US" sz="1400" dirty="0" err="1"/>
              <a:t>пользоваться</a:t>
            </a:r>
            <a:r>
              <a:rPr lang="en-US" sz="1400" dirty="0"/>
              <a:t> </a:t>
            </a:r>
            <a:r>
              <a:rPr lang="en-US" sz="1400" dirty="0" err="1"/>
              <a:t>услугами</a:t>
            </a:r>
            <a:r>
              <a:rPr lang="en-US" sz="1400" dirty="0"/>
              <a:t> </a:t>
            </a:r>
            <a:r>
              <a:rPr lang="en-US" sz="1400" dirty="0" err="1"/>
              <a:t>потребительского</a:t>
            </a:r>
            <a:r>
              <a:rPr lang="en-US" sz="1400" dirty="0"/>
              <a:t> </a:t>
            </a:r>
            <a:r>
              <a:rPr lang="en-US" sz="1400" dirty="0" err="1"/>
              <a:t>кооператива</a:t>
            </a:r>
            <a:r>
              <a:rPr lang="en-US" sz="1400" dirty="0"/>
              <a:t> в </a:t>
            </a:r>
            <a:r>
              <a:rPr lang="en-US" sz="1400" dirty="0" err="1"/>
              <a:t>объемах</a:t>
            </a:r>
            <a:r>
              <a:rPr lang="en-US" sz="1400" dirty="0"/>
              <a:t>, </a:t>
            </a:r>
            <a:r>
              <a:rPr lang="en-US" sz="1400" dirty="0" err="1"/>
              <a:t>предусмотренных</a:t>
            </a:r>
            <a:r>
              <a:rPr lang="en-US" sz="1400" dirty="0"/>
              <a:t> </a:t>
            </a:r>
            <a:r>
              <a:rPr lang="en-US" sz="1400" dirty="0" err="1"/>
              <a:t>договорами</a:t>
            </a:r>
            <a:r>
              <a:rPr lang="en-US" sz="1400" dirty="0"/>
              <a:t>;</a:t>
            </a:r>
          </a:p>
          <a:p>
            <a:pPr eaLnBrk="1" hangingPunct="1"/>
            <a:r>
              <a:rPr lang="en-US" sz="1400" dirty="0" err="1"/>
              <a:t>удаленность</a:t>
            </a:r>
            <a:r>
              <a:rPr lang="en-US" sz="1400" dirty="0"/>
              <a:t> </a:t>
            </a:r>
            <a:r>
              <a:rPr lang="en-US" sz="1400" dirty="0" err="1"/>
              <a:t>хозяйства</a:t>
            </a:r>
            <a:r>
              <a:rPr lang="en-US" sz="1400" dirty="0"/>
              <a:t> </a:t>
            </a:r>
            <a:r>
              <a:rPr lang="en-US" sz="1400" dirty="0" err="1"/>
              <a:t>лица</a:t>
            </a:r>
            <a:r>
              <a:rPr lang="en-US" sz="1400" dirty="0"/>
              <a:t>, </a:t>
            </a:r>
            <a:r>
              <a:rPr lang="en-US" sz="1400" dirty="0" err="1"/>
              <a:t>принимаемого</a:t>
            </a:r>
            <a:r>
              <a:rPr lang="en-US" sz="1400" dirty="0"/>
              <a:t> в </a:t>
            </a:r>
            <a:r>
              <a:rPr lang="en-US" sz="1400" dirty="0" err="1"/>
              <a:t>члены</a:t>
            </a:r>
            <a:r>
              <a:rPr lang="en-US" sz="1400" dirty="0"/>
              <a:t> </a:t>
            </a:r>
            <a:r>
              <a:rPr lang="en-US" sz="1400" dirty="0" err="1"/>
              <a:t>кооператива</a:t>
            </a:r>
            <a:r>
              <a:rPr lang="en-US" sz="1400" dirty="0"/>
              <a:t>;</a:t>
            </a:r>
          </a:p>
          <a:p>
            <a:pPr eaLnBrk="1" hangingPunct="1"/>
            <a:r>
              <a:rPr lang="en-US" sz="1400" dirty="0" err="1"/>
              <a:t>требования</a:t>
            </a:r>
            <a:r>
              <a:rPr lang="en-US" sz="1400" dirty="0"/>
              <a:t> к </a:t>
            </a:r>
            <a:r>
              <a:rPr lang="en-US" sz="1400" dirty="0" err="1"/>
              <a:t>ассортименту</a:t>
            </a:r>
            <a:r>
              <a:rPr lang="en-US" sz="1400" dirty="0"/>
              <a:t> и </a:t>
            </a:r>
            <a:r>
              <a:rPr lang="en-US" sz="1400" dirty="0" err="1"/>
              <a:t>качеству</a:t>
            </a:r>
            <a:r>
              <a:rPr lang="en-US" sz="1400" dirty="0"/>
              <a:t> </a:t>
            </a:r>
            <a:r>
              <a:rPr lang="en-US" sz="1400" dirty="0" err="1"/>
              <a:t>продукции</a:t>
            </a:r>
            <a:r>
              <a:rPr lang="en-US" sz="1400" dirty="0"/>
              <a:t>, </a:t>
            </a:r>
            <a:r>
              <a:rPr lang="en-US" sz="1400" dirty="0" err="1"/>
              <a:t>производимой</a:t>
            </a:r>
            <a:r>
              <a:rPr lang="en-US" sz="1400" dirty="0"/>
              <a:t> </a:t>
            </a:r>
            <a:r>
              <a:rPr lang="en-US" sz="1400" dirty="0" err="1"/>
              <a:t>лицом</a:t>
            </a:r>
            <a:r>
              <a:rPr lang="en-US" sz="1400" dirty="0"/>
              <a:t>, </a:t>
            </a:r>
            <a:r>
              <a:rPr lang="en-US" sz="1400" dirty="0" err="1"/>
              <a:t>принимаемым</a:t>
            </a:r>
            <a:r>
              <a:rPr lang="en-US" sz="1400" dirty="0"/>
              <a:t> в </a:t>
            </a:r>
            <a:r>
              <a:rPr lang="en-US" sz="1400" dirty="0" err="1"/>
              <a:t>члены</a:t>
            </a:r>
            <a:r>
              <a:rPr lang="en-US" sz="1400" dirty="0"/>
              <a:t> </a:t>
            </a:r>
            <a:r>
              <a:rPr lang="en-US" sz="1400" dirty="0" err="1"/>
              <a:t>потребительского</a:t>
            </a:r>
            <a:r>
              <a:rPr lang="en-US" sz="1400" dirty="0"/>
              <a:t> </a:t>
            </a:r>
            <a:r>
              <a:rPr lang="en-US" sz="1400" dirty="0" err="1"/>
              <a:t>кооператива</a:t>
            </a:r>
            <a:r>
              <a:rPr lang="en-US" sz="1400" dirty="0"/>
              <a:t>;</a:t>
            </a:r>
          </a:p>
          <a:p>
            <a:pPr eaLnBrk="1" hangingPunct="1"/>
            <a:r>
              <a:rPr lang="en-US" sz="1400" dirty="0" err="1"/>
              <a:t>другие</a:t>
            </a:r>
            <a:r>
              <a:rPr lang="en-US" sz="1400" dirty="0"/>
              <a:t> </a:t>
            </a:r>
            <a:r>
              <a:rPr lang="en-US" sz="1400" dirty="0" err="1"/>
              <a:t>требования</a:t>
            </a:r>
            <a:r>
              <a:rPr lang="en-US" sz="1400" dirty="0"/>
              <a:t>, </a:t>
            </a:r>
            <a:r>
              <a:rPr lang="en-US" sz="1400" dirty="0" err="1"/>
              <a:t>не</a:t>
            </a:r>
            <a:r>
              <a:rPr lang="en-US" sz="1400" dirty="0"/>
              <a:t> </a:t>
            </a:r>
            <a:r>
              <a:rPr lang="en-US" sz="1400" dirty="0" err="1"/>
              <a:t>противоречащие</a:t>
            </a:r>
            <a:r>
              <a:rPr lang="en-US" sz="1400" dirty="0"/>
              <a:t> </a:t>
            </a:r>
            <a:r>
              <a:rPr lang="en-US" sz="1400" dirty="0" err="1"/>
              <a:t>настоящему</a:t>
            </a:r>
            <a:r>
              <a:rPr lang="en-US" sz="1400" dirty="0"/>
              <a:t> </a:t>
            </a:r>
            <a:r>
              <a:rPr lang="en-US" sz="1400" dirty="0" err="1"/>
              <a:t>Федеральному</a:t>
            </a:r>
            <a:r>
              <a:rPr lang="en-US" sz="1400" dirty="0"/>
              <a:t> </a:t>
            </a:r>
            <a:r>
              <a:rPr lang="en-US" sz="1400" dirty="0" err="1"/>
              <a:t>закону</a:t>
            </a:r>
            <a:r>
              <a:rPr lang="en-US" sz="1400" dirty="0"/>
              <a:t> и </a:t>
            </a:r>
            <a:r>
              <a:rPr lang="en-US" sz="1400" dirty="0" err="1"/>
              <a:t>уставу</a:t>
            </a:r>
            <a:r>
              <a:rPr lang="en-US" sz="1400" dirty="0"/>
              <a:t> </a:t>
            </a:r>
            <a:r>
              <a:rPr lang="en-US" sz="1400" dirty="0" err="1"/>
              <a:t>кооператива</a:t>
            </a:r>
            <a:r>
              <a:rPr lang="en-US" sz="1400" dirty="0"/>
              <a:t> и </a:t>
            </a:r>
            <a:r>
              <a:rPr lang="en-US" sz="1400" dirty="0" err="1"/>
              <a:t>обеспечивающие</a:t>
            </a:r>
            <a:r>
              <a:rPr lang="en-US" sz="1400" dirty="0"/>
              <a:t> </a:t>
            </a:r>
            <a:r>
              <a:rPr lang="en-US" sz="1400" dirty="0" err="1"/>
              <a:t>достижение</a:t>
            </a:r>
            <a:r>
              <a:rPr lang="en-US" sz="1400" dirty="0"/>
              <a:t> </a:t>
            </a:r>
            <a:r>
              <a:rPr lang="en-US" sz="1400" dirty="0" err="1"/>
              <a:t>целей</a:t>
            </a:r>
            <a:r>
              <a:rPr lang="en-US" sz="1400" dirty="0"/>
              <a:t> </a:t>
            </a:r>
            <a:r>
              <a:rPr lang="en-US" sz="1400" dirty="0" err="1"/>
              <a:t>кооператива</a:t>
            </a:r>
            <a:r>
              <a:rPr lang="en-US" sz="1400" dirty="0"/>
              <a:t>, </a:t>
            </a:r>
            <a:r>
              <a:rPr lang="en-US" sz="1400" dirty="0" err="1"/>
              <a:t>предусмотренных</a:t>
            </a:r>
            <a:r>
              <a:rPr lang="en-US" sz="1400" dirty="0"/>
              <a:t> </a:t>
            </a:r>
            <a:r>
              <a:rPr lang="en-US" sz="1400" dirty="0" err="1"/>
              <a:t>его</a:t>
            </a:r>
            <a:r>
              <a:rPr lang="en-US" sz="1400" dirty="0"/>
              <a:t> </a:t>
            </a:r>
            <a:r>
              <a:rPr lang="en-US" sz="1400" dirty="0" err="1"/>
              <a:t>уставом</a:t>
            </a:r>
            <a:r>
              <a:rPr lang="en-US" sz="1400" dirty="0"/>
              <a:t>.</a:t>
            </a:r>
          </a:p>
        </p:txBody>
      </p:sp>
      <p:sp>
        <p:nvSpPr>
          <p:cNvPr id="7" name="Дата 6">
            <a:extLst>
              <a:ext uri="{FF2B5EF4-FFF2-40B4-BE49-F238E27FC236}">
                <a16:creationId xmlns:a16="http://schemas.microsoft.com/office/drawing/2014/main" id="{7F64C0CC-58EE-4E3D-BF6E-3DF63021AFF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defRPr/>
            </a:pPr>
            <a:endParaRPr lang="en-US">
              <a:solidFill>
                <a:prstClr val="black">
                  <a:tint val="75000"/>
                </a:prstClr>
              </a:solidFill>
              <a:latin typeface="Calibri" panose="020F0502020204030204"/>
            </a:endParaRPr>
          </a:p>
        </p:txBody>
      </p:sp>
      <p:pic>
        <p:nvPicPr>
          <p:cNvPr id="3" name="Объект 2">
            <a:extLst>
              <a:ext uri="{FF2B5EF4-FFF2-40B4-BE49-F238E27FC236}">
                <a16:creationId xmlns:a16="http://schemas.microsoft.com/office/drawing/2014/main" id="{9E3C6026-DA28-42F6-BDF2-6D8475E5A9DC}"/>
              </a:ext>
            </a:extLst>
          </p:cNvPr>
          <p:cNvPicPr>
            <a:picLocks noGrp="1" noChangeAspect="1"/>
          </p:cNvPicPr>
          <p:nvPr>
            <p:ph sz="half" idx="2"/>
          </p:nvPr>
        </p:nvPicPr>
        <p:blipFill rotWithShape="1">
          <a:blip r:embed="rId2"/>
          <a:srcRect l="12624" r="1214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Нижний колонтитул 7">
            <a:extLst>
              <a:ext uri="{FF2B5EF4-FFF2-40B4-BE49-F238E27FC236}">
                <a16:creationId xmlns:a16="http://schemas.microsoft.com/office/drawing/2014/main" id="{6B9A4059-55D1-494C-8155-88E97F56F6F4}"/>
              </a:ext>
            </a:extLst>
          </p:cNvPr>
          <p:cNvSpPr>
            <a:spLocks noGrp="1"/>
          </p:cNvSpPr>
          <p:nvPr>
            <p:ph type="ftr" sz="quarter" idx="11"/>
          </p:nvPr>
        </p:nvSpPr>
        <p:spPr>
          <a:xfrm>
            <a:off x="6248400" y="6356350"/>
            <a:ext cx="4114800" cy="365125"/>
          </a:xfrm>
        </p:spPr>
        <p:txBody>
          <a:bodyPr vert="horz" lIns="91440" tIns="45720" rIns="91440" bIns="45720" rtlCol="0" anchor="ctr">
            <a:normAutofit/>
          </a:bodyPr>
          <a:lstStyle/>
          <a:p>
            <a:pPr algn="l">
              <a:defRPr/>
            </a:pPr>
            <a:endParaRPr lang="en-US" sz="1200" kern="1200">
              <a:solidFill>
                <a:srgbClr val="FFFFFF"/>
              </a:solidFill>
              <a:latin typeface="Calibri" panose="020F0502020204030204"/>
              <a:ea typeface="+mn-ea"/>
              <a:cs typeface="+mn-cs"/>
            </a:endParaRPr>
          </a:p>
        </p:txBody>
      </p:sp>
      <p:sp>
        <p:nvSpPr>
          <p:cNvPr id="9" name="Номер слайда 8">
            <a:extLst>
              <a:ext uri="{FF2B5EF4-FFF2-40B4-BE49-F238E27FC236}">
                <a16:creationId xmlns:a16="http://schemas.microsoft.com/office/drawing/2014/main" id="{25FDBB2F-423C-4295-A0FD-D2A06F246120}"/>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spcAft>
                <a:spcPts val="600"/>
              </a:spcAft>
              <a:defRPr/>
            </a:pPr>
            <a:fld id="{B9713C8C-8E70-45D5-AE59-23E60168254E}" type="slidenum">
              <a:rPr lang="en-US">
                <a:solidFill>
                  <a:srgbClr val="FFFFFF"/>
                </a:solidFill>
                <a:latin typeface="Calibri" panose="020F0502020204030204"/>
              </a:rPr>
              <a:pPr>
                <a:spcAft>
                  <a:spcPts val="600"/>
                </a:spcAft>
                <a:defRPr/>
              </a:pPr>
              <a:t>13</a:t>
            </a:fld>
            <a:endParaRPr lang="en-US">
              <a:solidFill>
                <a:srgbClr val="FFFFFF"/>
              </a:solidFill>
              <a:latin typeface="Calibri" panose="020F0502020204030204"/>
            </a:endParaRPr>
          </a:p>
        </p:txBody>
      </p:sp>
    </p:spTree>
    <p:extLst>
      <p:ext uri="{BB962C8B-B14F-4D97-AF65-F5344CB8AC3E}">
        <p14:creationId xmlns:p14="http://schemas.microsoft.com/office/powerpoint/2010/main" val="3141888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64FDEF2-91EB-405F-BC02-39C0FB029ABC}"/>
              </a:ext>
            </a:extLst>
          </p:cNvPr>
          <p:cNvSpPr>
            <a:spLocks noGrp="1"/>
          </p:cNvSpPr>
          <p:nvPr>
            <p:ph type="title"/>
          </p:nvPr>
        </p:nvSpPr>
        <p:spPr/>
        <p:txBody>
          <a:bodyPr/>
          <a:lstStyle/>
          <a:p>
            <a:pPr algn="ctr"/>
            <a:r>
              <a:rPr lang="ru-RU" dirty="0"/>
              <a:t>Члены кооператива = клиенты кооператива (ст. 4)</a:t>
            </a:r>
          </a:p>
        </p:txBody>
      </p:sp>
      <p:sp>
        <p:nvSpPr>
          <p:cNvPr id="3" name="Объект 2">
            <a:extLst>
              <a:ext uri="{FF2B5EF4-FFF2-40B4-BE49-F238E27FC236}">
                <a16:creationId xmlns:a16="http://schemas.microsoft.com/office/drawing/2014/main" id="{CADD5F45-C3E8-49E2-8892-C9B113AAE20B}"/>
              </a:ext>
            </a:extLst>
          </p:cNvPr>
          <p:cNvSpPr>
            <a:spLocks noGrp="1"/>
          </p:cNvSpPr>
          <p:nvPr>
            <p:ph sz="half" idx="1"/>
          </p:nvPr>
        </p:nvSpPr>
        <p:spPr/>
        <p:txBody>
          <a:bodyPr>
            <a:normAutofit/>
          </a:bodyPr>
          <a:lstStyle/>
          <a:p>
            <a:pPr marL="0" indent="0">
              <a:buNone/>
            </a:pPr>
            <a:r>
              <a:rPr lang="ru-RU" dirty="0"/>
              <a:t>Не менее 50 процентов объема работ (услуг), выполняемых обслуживающими, перерабатывающими, сбытовыми (торговыми), снабженческими, растениеводческими и животноводческими кооперативами, должно осуществляться для членов данных кооперативов.</a:t>
            </a:r>
          </a:p>
        </p:txBody>
      </p:sp>
      <p:sp>
        <p:nvSpPr>
          <p:cNvPr id="5" name="Дата 4">
            <a:extLst>
              <a:ext uri="{FF2B5EF4-FFF2-40B4-BE49-F238E27FC236}">
                <a16:creationId xmlns:a16="http://schemas.microsoft.com/office/drawing/2014/main" id="{E41A6FF9-D1A6-4AD0-B22C-E87E6680C47F}"/>
              </a:ext>
            </a:extLst>
          </p:cNvPr>
          <p:cNvSpPr>
            <a:spLocks noGrp="1"/>
          </p:cNvSpPr>
          <p:nvPr>
            <p:ph type="dt" sz="half" idx="10"/>
          </p:nvPr>
        </p:nvSpPr>
        <p:spPr/>
        <p:txBody>
          <a:bodyPr/>
          <a:lstStyle/>
          <a:p>
            <a:pPr rtl="0"/>
            <a:endParaRPr lang="ru-RU" noProof="0" dirty="0"/>
          </a:p>
        </p:txBody>
      </p:sp>
      <p:sp>
        <p:nvSpPr>
          <p:cNvPr id="6" name="Нижний колонтитул 5">
            <a:extLst>
              <a:ext uri="{FF2B5EF4-FFF2-40B4-BE49-F238E27FC236}">
                <a16:creationId xmlns:a16="http://schemas.microsoft.com/office/drawing/2014/main" id="{488AE87E-076A-4A03-BB97-F3DD61DECF70}"/>
              </a:ext>
            </a:extLst>
          </p:cNvPr>
          <p:cNvSpPr>
            <a:spLocks noGrp="1"/>
          </p:cNvSpPr>
          <p:nvPr>
            <p:ph type="ftr" sz="quarter" idx="11"/>
          </p:nvPr>
        </p:nvSpPr>
        <p:spPr/>
        <p:txBody>
          <a:bodyPr/>
          <a:lstStyle/>
          <a:p>
            <a:pPr rtl="0"/>
            <a:endParaRPr lang="ru-RU" noProof="0" dirty="0"/>
          </a:p>
        </p:txBody>
      </p:sp>
      <p:sp>
        <p:nvSpPr>
          <p:cNvPr id="7" name="Номер слайда 6">
            <a:extLst>
              <a:ext uri="{FF2B5EF4-FFF2-40B4-BE49-F238E27FC236}">
                <a16:creationId xmlns:a16="http://schemas.microsoft.com/office/drawing/2014/main" id="{27187662-02F2-4307-8CC9-798B3BB0FC8E}"/>
              </a:ext>
            </a:extLst>
          </p:cNvPr>
          <p:cNvSpPr>
            <a:spLocks noGrp="1"/>
          </p:cNvSpPr>
          <p:nvPr>
            <p:ph type="sldNum" sz="quarter" idx="12"/>
          </p:nvPr>
        </p:nvSpPr>
        <p:spPr/>
        <p:txBody>
          <a:bodyPr/>
          <a:lstStyle/>
          <a:p>
            <a:pPr rtl="0"/>
            <a:fld id="{B9713C8C-8E70-45D5-AE59-23E60168254E}" type="slidenum">
              <a:rPr lang="ru-RU" noProof="0" smtClean="0"/>
              <a:t>14</a:t>
            </a:fld>
            <a:endParaRPr lang="ru-RU" noProof="0"/>
          </a:p>
        </p:txBody>
      </p:sp>
      <p:pic>
        <p:nvPicPr>
          <p:cNvPr id="8" name="Объект 4">
            <a:extLst>
              <a:ext uri="{FF2B5EF4-FFF2-40B4-BE49-F238E27FC236}">
                <a16:creationId xmlns:a16="http://schemas.microsoft.com/office/drawing/2014/main" id="{5CEBCCCF-2B49-49F7-BC47-92B585D7550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88524" y="2470068"/>
            <a:ext cx="6682552" cy="3301339"/>
          </a:xfrm>
        </p:spPr>
      </p:pic>
    </p:spTree>
    <p:extLst>
      <p:ext uri="{BB962C8B-B14F-4D97-AF65-F5344CB8AC3E}">
        <p14:creationId xmlns:p14="http://schemas.microsoft.com/office/powerpoint/2010/main" val="92457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5A38187E-F2EE-3CDE-9EED-429D0043BE7B}"/>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eaLnBrk="1" hangingPunct="1"/>
            <a:r>
              <a:rPr lang="en-US" sz="5400"/>
              <a:t>Два необходимых вопроса</a:t>
            </a:r>
          </a:p>
        </p:txBody>
      </p:sp>
      <p:pic>
        <p:nvPicPr>
          <p:cNvPr id="6" name="Объект 5">
            <a:extLst>
              <a:ext uri="{FF2B5EF4-FFF2-40B4-BE49-F238E27FC236}">
                <a16:creationId xmlns:a16="http://schemas.microsoft.com/office/drawing/2014/main" id="{32B13B11-C32B-D675-A155-AF038AABBD7A}"/>
              </a:ext>
            </a:extLst>
          </p:cNvPr>
          <p:cNvPicPr>
            <a:picLocks noGrp="1" noChangeAspect="1"/>
          </p:cNvPicPr>
          <p:nvPr>
            <p:ph sz="half" idx="2"/>
          </p:nvPr>
        </p:nvPicPr>
        <p:blipFill rotWithShape="1">
          <a:blip r:embed="rId2"/>
          <a:srcRect t="1710" r="-1"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22CAFDC8-4A6A-3069-AA8A-C6DA4B4C7EAC}"/>
              </a:ext>
            </a:extLst>
          </p:cNvPr>
          <p:cNvSpPr>
            <a:spLocks noGrp="1"/>
          </p:cNvSpPr>
          <p:nvPr>
            <p:ph sz="half" idx="1"/>
          </p:nvPr>
        </p:nvSpPr>
        <p:spPr>
          <a:xfrm>
            <a:off x="5297762" y="2706624"/>
            <a:ext cx="6251110" cy="3483864"/>
          </a:xfrm>
        </p:spPr>
        <p:txBody>
          <a:bodyPr vert="horz" lIns="91440" tIns="45720" rIns="91440" bIns="45720" rtlCol="0">
            <a:normAutofit/>
          </a:bodyPr>
          <a:lstStyle/>
          <a:p>
            <a:pPr eaLnBrk="1" hangingPunct="1"/>
            <a:r>
              <a:rPr lang="en-US" dirty="0" err="1"/>
              <a:t>Почему</a:t>
            </a:r>
            <a:r>
              <a:rPr lang="en-US" dirty="0"/>
              <a:t> </a:t>
            </a:r>
            <a:r>
              <a:rPr lang="en-US" dirty="0" err="1"/>
              <a:t>нет</a:t>
            </a:r>
            <a:r>
              <a:rPr lang="en-US" dirty="0"/>
              <a:t> </a:t>
            </a:r>
            <a:r>
              <a:rPr lang="en-US" dirty="0" err="1"/>
              <a:t>смысла</a:t>
            </a:r>
            <a:r>
              <a:rPr lang="en-US" dirty="0"/>
              <a:t> в </a:t>
            </a:r>
            <a:r>
              <a:rPr lang="en-US" dirty="0" err="1"/>
              <a:t>ассоциированном</a:t>
            </a:r>
            <a:r>
              <a:rPr lang="en-US" dirty="0"/>
              <a:t> </a:t>
            </a:r>
            <a:r>
              <a:rPr lang="en-US" dirty="0" err="1"/>
              <a:t>членстве</a:t>
            </a:r>
            <a:r>
              <a:rPr lang="en-US" dirty="0"/>
              <a:t> в </a:t>
            </a:r>
            <a:r>
              <a:rPr lang="en-US" dirty="0" err="1"/>
              <a:t>СПоК</a:t>
            </a:r>
            <a:r>
              <a:rPr lang="en-US" dirty="0"/>
              <a:t> (с </a:t>
            </a:r>
            <a:r>
              <a:rPr lang="en-US" dirty="0" err="1"/>
              <a:t>точки</a:t>
            </a:r>
            <a:r>
              <a:rPr lang="en-US" dirty="0"/>
              <a:t> </a:t>
            </a:r>
            <a:r>
              <a:rPr lang="en-US" dirty="0" err="1"/>
              <a:t>зрения</a:t>
            </a:r>
            <a:r>
              <a:rPr lang="en-US" dirty="0"/>
              <a:t> </a:t>
            </a:r>
            <a:r>
              <a:rPr lang="en-US" dirty="0" err="1"/>
              <a:t>претендента</a:t>
            </a:r>
            <a:r>
              <a:rPr lang="en-US" dirty="0"/>
              <a:t> </a:t>
            </a:r>
            <a:r>
              <a:rPr lang="en-US" dirty="0" err="1"/>
              <a:t>на</a:t>
            </a:r>
            <a:r>
              <a:rPr lang="en-US" dirty="0"/>
              <a:t> </a:t>
            </a:r>
            <a:r>
              <a:rPr lang="en-US" dirty="0" err="1"/>
              <a:t>вступление</a:t>
            </a:r>
            <a:r>
              <a:rPr lang="en-US" dirty="0"/>
              <a:t>)</a:t>
            </a:r>
            <a:r>
              <a:rPr lang="ru-RU" dirty="0"/>
              <a:t>?</a:t>
            </a:r>
            <a:endParaRPr lang="en-US" dirty="0"/>
          </a:p>
          <a:p>
            <a:pPr eaLnBrk="1" hangingPunct="1"/>
            <a:r>
              <a:rPr lang="en-US" dirty="0"/>
              <a:t>«А у </a:t>
            </a:r>
            <a:r>
              <a:rPr lang="en-US" dirty="0" err="1"/>
              <a:t>нас</a:t>
            </a:r>
            <a:r>
              <a:rPr lang="en-US" dirty="0"/>
              <a:t> </a:t>
            </a:r>
            <a:r>
              <a:rPr lang="en-US" dirty="0" err="1"/>
              <a:t>нет</a:t>
            </a:r>
            <a:r>
              <a:rPr lang="en-US" dirty="0"/>
              <a:t> </a:t>
            </a:r>
            <a:r>
              <a:rPr lang="en-US" dirty="0" err="1"/>
              <a:t>денег</a:t>
            </a:r>
            <a:r>
              <a:rPr lang="en-US" dirty="0"/>
              <a:t> – в </a:t>
            </a:r>
            <a:r>
              <a:rPr lang="en-US" dirty="0" err="1"/>
              <a:t>том</a:t>
            </a:r>
            <a:r>
              <a:rPr lang="en-US" dirty="0"/>
              <a:t> </a:t>
            </a:r>
            <a:r>
              <a:rPr lang="en-US" dirty="0" err="1"/>
              <a:t>числе</a:t>
            </a:r>
            <a:r>
              <a:rPr lang="en-US" dirty="0"/>
              <a:t> </a:t>
            </a:r>
            <a:r>
              <a:rPr lang="en-US" dirty="0" err="1"/>
              <a:t>на</a:t>
            </a:r>
            <a:r>
              <a:rPr lang="en-US" dirty="0"/>
              <a:t> </a:t>
            </a:r>
            <a:r>
              <a:rPr lang="en-US" dirty="0" err="1"/>
              <a:t>софинансирование</a:t>
            </a:r>
            <a:r>
              <a:rPr lang="en-US" dirty="0"/>
              <a:t> – и </a:t>
            </a:r>
            <a:r>
              <a:rPr lang="en-US" dirty="0" err="1"/>
              <a:t>без</a:t>
            </a:r>
            <a:r>
              <a:rPr lang="en-US" dirty="0"/>
              <a:t> «</a:t>
            </a:r>
            <a:r>
              <a:rPr lang="en-US" dirty="0" err="1"/>
              <a:t>инвестора</a:t>
            </a:r>
            <a:r>
              <a:rPr lang="en-US" dirty="0"/>
              <a:t>» </a:t>
            </a:r>
            <a:r>
              <a:rPr lang="en-US" dirty="0" err="1"/>
              <a:t>мы</a:t>
            </a:r>
            <a:r>
              <a:rPr lang="en-US" dirty="0"/>
              <a:t> </a:t>
            </a:r>
            <a:r>
              <a:rPr lang="en-US" dirty="0" err="1"/>
              <a:t>кооператив</a:t>
            </a:r>
            <a:r>
              <a:rPr lang="en-US" dirty="0"/>
              <a:t> </a:t>
            </a:r>
            <a:r>
              <a:rPr lang="en-US" dirty="0" err="1"/>
              <a:t>всё</a:t>
            </a:r>
            <a:r>
              <a:rPr lang="en-US" dirty="0"/>
              <a:t> </a:t>
            </a:r>
            <a:r>
              <a:rPr lang="en-US" dirty="0" err="1"/>
              <a:t>равно</a:t>
            </a:r>
            <a:r>
              <a:rPr lang="en-US" dirty="0"/>
              <a:t> </a:t>
            </a:r>
            <a:r>
              <a:rPr lang="en-US" dirty="0" err="1"/>
              <a:t>не</a:t>
            </a:r>
            <a:r>
              <a:rPr lang="en-US" dirty="0"/>
              <a:t> </a:t>
            </a:r>
            <a:r>
              <a:rPr lang="en-US" dirty="0" err="1"/>
              <a:t>создадим</a:t>
            </a:r>
            <a:r>
              <a:rPr lang="en-US" dirty="0"/>
              <a:t>»</a:t>
            </a:r>
            <a:r>
              <a:rPr lang="ru-RU" dirty="0"/>
              <a:t>?</a:t>
            </a:r>
            <a:endParaRPr lang="en-US" dirty="0"/>
          </a:p>
        </p:txBody>
      </p:sp>
    </p:spTree>
    <p:extLst>
      <p:ext uri="{BB962C8B-B14F-4D97-AF65-F5344CB8AC3E}">
        <p14:creationId xmlns:p14="http://schemas.microsoft.com/office/powerpoint/2010/main" val="4277316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9061605-2C90-4DA6-8D0A-C95236FA2172}"/>
              </a:ext>
            </a:extLst>
          </p:cNvPr>
          <p:cNvSpPr>
            <a:spLocks noGrp="1"/>
          </p:cNvSpPr>
          <p:nvPr>
            <p:ph type="title"/>
          </p:nvPr>
        </p:nvSpPr>
        <p:spPr>
          <a:xfrm>
            <a:off x="838201" y="365125"/>
            <a:ext cx="3816095" cy="1807305"/>
          </a:xfrm>
        </p:spPr>
        <p:txBody>
          <a:bodyPr vert="horz" lIns="91440" tIns="45720" rIns="91440" bIns="45720" rtlCol="0" anchor="ctr">
            <a:noAutofit/>
          </a:bodyPr>
          <a:lstStyle/>
          <a:p>
            <a:r>
              <a:rPr lang="ru-RU" sz="2800" dirty="0"/>
              <a:t>Претендент на ассоциированное членство обычно вкладывает средства в расчёте на доход</a:t>
            </a:r>
            <a:endParaRPr lang="en-US" sz="2800" dirty="0"/>
          </a:p>
        </p:txBody>
      </p:sp>
      <p:sp>
        <p:nvSpPr>
          <p:cNvPr id="3" name="Объект 2">
            <a:extLst>
              <a:ext uri="{FF2B5EF4-FFF2-40B4-BE49-F238E27FC236}">
                <a16:creationId xmlns:a16="http://schemas.microsoft.com/office/drawing/2014/main" id="{68DA3F0E-74F9-447A-81C9-96243EABFA4E}"/>
              </a:ext>
            </a:extLst>
          </p:cNvPr>
          <p:cNvSpPr>
            <a:spLocks noGrp="1"/>
          </p:cNvSpPr>
          <p:nvPr>
            <p:ph sz="half" idx="1"/>
          </p:nvPr>
        </p:nvSpPr>
        <p:spPr>
          <a:xfrm>
            <a:off x="261257" y="2333296"/>
            <a:ext cx="4465470" cy="4524703"/>
          </a:xfrm>
        </p:spPr>
        <p:txBody>
          <a:bodyPr vert="horz" lIns="91440" tIns="45720" rIns="91440" bIns="45720" rtlCol="0">
            <a:noAutofit/>
          </a:bodyPr>
          <a:lstStyle/>
          <a:p>
            <a:pPr marL="0" indent="0">
              <a:buNone/>
            </a:pPr>
            <a:r>
              <a:rPr lang="ru-RU" sz="2000" dirty="0"/>
              <a:t>Если этот доход – часть прибыли, то:</a:t>
            </a:r>
          </a:p>
          <a:p>
            <a:r>
              <a:rPr lang="ru-RU" sz="2000" dirty="0"/>
              <a:t>Прибыли может не быть,</a:t>
            </a:r>
          </a:p>
          <a:p>
            <a:r>
              <a:rPr lang="ru-RU" sz="2000" dirty="0"/>
              <a:t>30 % от прибыли может быть меньше, чем инвестор заработал бы при ином вложении средств,</a:t>
            </a:r>
          </a:p>
          <a:p>
            <a:r>
              <a:rPr lang="ru-RU" sz="2000" dirty="0"/>
              <a:t>Члены кооператива могут год за годом распределять прибыль на иные цели (один голос ассоциированного члена не позволяет изменить это решение).</a:t>
            </a:r>
          </a:p>
          <a:p>
            <a:pPr marL="0" indent="0">
              <a:buNone/>
            </a:pPr>
            <a:r>
              <a:rPr lang="ru-RU" sz="2000" dirty="0"/>
              <a:t>Если этот доход – проценты по займу, то заем можно предоставить и без вступления в кооператив в качестве ассоциированного члена.</a:t>
            </a:r>
            <a:endParaRPr lang="en-US" sz="2000" dirty="0"/>
          </a:p>
        </p:txBody>
      </p:sp>
      <p:pic>
        <p:nvPicPr>
          <p:cNvPr id="6" name="Объект 5" descr="Изображение выглядит как мужчина, молодой, носит, маленький&#10;&#10;Автоматически созданное описание">
            <a:extLst>
              <a:ext uri="{FF2B5EF4-FFF2-40B4-BE49-F238E27FC236}">
                <a16:creationId xmlns:a16="http://schemas.microsoft.com/office/drawing/2014/main" id="{50C4E19D-DCD1-45FB-9CC6-0D3CA1E2B41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0385" r="6884" b="-1"/>
          <a:stretch/>
        </p:blipFill>
        <p:spPr>
          <a:xfrm>
            <a:off x="4726728" y="10"/>
            <a:ext cx="7472381" cy="6857990"/>
          </a:xfrm>
          <a:custGeom>
            <a:avLst/>
            <a:gdLst/>
            <a:ahLst/>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p:spPr>
      </p:pic>
    </p:spTree>
    <p:extLst>
      <p:ext uri="{BB962C8B-B14F-4D97-AF65-F5344CB8AC3E}">
        <p14:creationId xmlns:p14="http://schemas.microsoft.com/office/powerpoint/2010/main" val="3722089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D7357A24-E1DB-48B4-F5AA-53CB28CE4F15}"/>
              </a:ext>
            </a:extLst>
          </p:cNvPr>
          <p:cNvSpPr>
            <a:spLocks noGrp="1"/>
          </p:cNvSpPr>
          <p:nvPr>
            <p:ph type="title"/>
          </p:nvPr>
        </p:nvSpPr>
        <p:spPr>
          <a:xfrm>
            <a:off x="645064" y="525982"/>
            <a:ext cx="4282983" cy="1200361"/>
          </a:xfrm>
        </p:spPr>
        <p:txBody>
          <a:bodyPr vert="horz" lIns="91440" tIns="45720" rIns="91440" bIns="45720" rtlCol="0" anchor="b">
            <a:normAutofit/>
          </a:bodyPr>
          <a:lstStyle/>
          <a:p>
            <a:pPr eaLnBrk="1" hangingPunct="1"/>
            <a:r>
              <a:rPr lang="en-US" sz="2500" kern="1200">
                <a:solidFill>
                  <a:schemeClr val="tx1"/>
                </a:solidFill>
                <a:latin typeface="+mj-lt"/>
                <a:ea typeface="+mj-ea"/>
                <a:cs typeface="+mj-cs"/>
              </a:rPr>
              <a:t>Если члены кооператива не в состоянии основать кооператив «без инвестора»…</a:t>
            </a:r>
          </a:p>
        </p:txBody>
      </p:sp>
      <p:sp>
        <p:nvSpPr>
          <p:cNvPr id="15" name="Rectangle 14">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7C43FA1E-FFA6-4F06-5CD4-A51C2FE188CC}"/>
              </a:ext>
            </a:extLst>
          </p:cNvPr>
          <p:cNvSpPr>
            <a:spLocks noGrp="1"/>
          </p:cNvSpPr>
          <p:nvPr>
            <p:ph sz="half" idx="1"/>
          </p:nvPr>
        </p:nvSpPr>
        <p:spPr>
          <a:xfrm>
            <a:off x="221551" y="2031101"/>
            <a:ext cx="5475239" cy="3511943"/>
          </a:xfrm>
        </p:spPr>
        <p:txBody>
          <a:bodyPr vert="horz" lIns="91440" tIns="45720" rIns="91440" bIns="45720" rtlCol="0" anchor="ctr">
            <a:noAutofit/>
          </a:bodyPr>
          <a:lstStyle/>
          <a:p>
            <a:pPr marL="0" eaLnBrk="1" hangingPunct="1"/>
            <a:r>
              <a:rPr lang="en-US" sz="2400" dirty="0"/>
              <a:t>… </a:t>
            </a:r>
            <a:r>
              <a:rPr lang="en-US" sz="2400" dirty="0" err="1"/>
              <a:t>то</a:t>
            </a:r>
            <a:r>
              <a:rPr lang="en-US" sz="2400" dirty="0"/>
              <a:t> </a:t>
            </a:r>
            <a:r>
              <a:rPr lang="en-US" sz="2400" dirty="0" err="1"/>
              <a:t>инвестор</a:t>
            </a:r>
            <a:r>
              <a:rPr lang="en-US" sz="2400" dirty="0"/>
              <a:t> в </a:t>
            </a:r>
            <a:r>
              <a:rPr lang="en-US" sz="2400" dirty="0" err="1"/>
              <a:t>обмен</a:t>
            </a:r>
            <a:r>
              <a:rPr lang="en-US" sz="2400" dirty="0"/>
              <a:t> </a:t>
            </a:r>
            <a:r>
              <a:rPr lang="en-US" sz="2400" dirty="0" err="1"/>
              <a:t>на</a:t>
            </a:r>
            <a:r>
              <a:rPr lang="en-US" sz="2400" dirty="0"/>
              <a:t> </a:t>
            </a:r>
            <a:r>
              <a:rPr lang="en-US" sz="2400" dirty="0" err="1"/>
              <a:t>инвестиции</a:t>
            </a:r>
            <a:r>
              <a:rPr lang="en-US" sz="2400" dirty="0"/>
              <a:t> </a:t>
            </a:r>
            <a:r>
              <a:rPr lang="en-US" sz="2400" dirty="0" err="1"/>
              <a:t>будет</a:t>
            </a:r>
            <a:r>
              <a:rPr lang="en-US" sz="2400" dirty="0"/>
              <a:t> </a:t>
            </a:r>
            <a:r>
              <a:rPr lang="en-US" sz="2400" dirty="0" err="1"/>
              <a:t>регулярно</a:t>
            </a:r>
            <a:r>
              <a:rPr lang="en-US" sz="2400" dirty="0"/>
              <a:t> </a:t>
            </a:r>
            <a:r>
              <a:rPr lang="en-US" sz="2400" dirty="0" err="1"/>
              <a:t>выводить</a:t>
            </a:r>
            <a:r>
              <a:rPr lang="en-US" sz="2400" dirty="0"/>
              <a:t> </a:t>
            </a:r>
            <a:r>
              <a:rPr lang="en-US" sz="2400" dirty="0" err="1"/>
              <a:t>из</a:t>
            </a:r>
            <a:r>
              <a:rPr lang="en-US" sz="2400" dirty="0"/>
              <a:t> </a:t>
            </a:r>
            <a:r>
              <a:rPr lang="en-US" sz="2400" dirty="0" err="1"/>
              <a:t>кооператива</a:t>
            </a:r>
            <a:r>
              <a:rPr lang="en-US" sz="2400" dirty="0"/>
              <a:t> </a:t>
            </a:r>
            <a:r>
              <a:rPr lang="en-US" sz="2400" dirty="0" err="1"/>
              <a:t>средства</a:t>
            </a:r>
            <a:r>
              <a:rPr lang="en-US" sz="2400" dirty="0"/>
              <a:t>,</a:t>
            </a:r>
          </a:p>
          <a:p>
            <a:pPr marL="0" eaLnBrk="1" hangingPunct="1"/>
            <a:r>
              <a:rPr lang="en-US" sz="2400" dirty="0"/>
              <a:t>… </a:t>
            </a:r>
            <a:r>
              <a:rPr lang="en-US" sz="2400" dirty="0" err="1"/>
              <a:t>источником</a:t>
            </a:r>
            <a:r>
              <a:rPr lang="en-US" sz="2400" dirty="0"/>
              <a:t> </a:t>
            </a:r>
            <a:r>
              <a:rPr lang="en-US" sz="2400" dirty="0" err="1"/>
              <a:t>выводимых</a:t>
            </a:r>
            <a:r>
              <a:rPr lang="en-US" sz="2400" dirty="0"/>
              <a:t> </a:t>
            </a:r>
            <a:r>
              <a:rPr lang="en-US" sz="2400" dirty="0" err="1"/>
              <a:t>средств</a:t>
            </a:r>
            <a:r>
              <a:rPr lang="en-US" sz="2400" dirty="0"/>
              <a:t> </a:t>
            </a:r>
            <a:r>
              <a:rPr lang="en-US" sz="2400" dirty="0" err="1"/>
              <a:t>может</a:t>
            </a:r>
            <a:r>
              <a:rPr lang="en-US" sz="2400" dirty="0"/>
              <a:t> </a:t>
            </a:r>
            <a:r>
              <a:rPr lang="en-US" sz="2400" dirty="0" err="1"/>
              <a:t>быть</a:t>
            </a:r>
            <a:r>
              <a:rPr lang="en-US" sz="2400" dirty="0"/>
              <a:t> </a:t>
            </a:r>
            <a:r>
              <a:rPr lang="en-US" sz="2400" dirty="0" err="1"/>
              <a:t>только</a:t>
            </a:r>
            <a:r>
              <a:rPr lang="en-US" sz="2400" dirty="0"/>
              <a:t> </a:t>
            </a:r>
            <a:r>
              <a:rPr lang="en-US" sz="2400" dirty="0" err="1"/>
              <a:t>наценка</a:t>
            </a:r>
            <a:r>
              <a:rPr lang="en-US" sz="2400" dirty="0"/>
              <a:t> </a:t>
            </a:r>
            <a:r>
              <a:rPr lang="en-US" sz="2400" dirty="0" err="1"/>
              <a:t>на</a:t>
            </a:r>
            <a:r>
              <a:rPr lang="en-US" sz="2400" dirty="0"/>
              <a:t> </a:t>
            </a:r>
            <a:r>
              <a:rPr lang="en-US" sz="2400" dirty="0" err="1"/>
              <a:t>услуги</a:t>
            </a:r>
            <a:r>
              <a:rPr lang="en-US" sz="2400" dirty="0"/>
              <a:t> </a:t>
            </a:r>
            <a:r>
              <a:rPr lang="en-US" sz="2400" dirty="0" err="1"/>
              <a:t>кооператива</a:t>
            </a:r>
            <a:r>
              <a:rPr lang="en-US" sz="2400" dirty="0"/>
              <a:t>,</a:t>
            </a:r>
          </a:p>
          <a:p>
            <a:pPr marL="0" eaLnBrk="1" hangingPunct="1"/>
            <a:r>
              <a:rPr lang="en-US" sz="2400" dirty="0"/>
              <a:t>… </a:t>
            </a:r>
            <a:r>
              <a:rPr lang="en-US" sz="2400" dirty="0" err="1"/>
              <a:t>как</a:t>
            </a:r>
            <a:r>
              <a:rPr lang="en-US" sz="2400" dirty="0"/>
              <a:t> </a:t>
            </a:r>
            <a:r>
              <a:rPr lang="en-US" sz="2400" dirty="0" err="1"/>
              <a:t>следствие</a:t>
            </a:r>
            <a:r>
              <a:rPr lang="en-US" sz="2400" dirty="0"/>
              <a:t>, </a:t>
            </a:r>
            <a:r>
              <a:rPr lang="en-US" sz="2400" dirty="0" err="1"/>
              <a:t>кооператив</a:t>
            </a:r>
            <a:r>
              <a:rPr lang="en-US" sz="2400" dirty="0"/>
              <a:t> </a:t>
            </a:r>
            <a:r>
              <a:rPr lang="en-US" sz="2400" dirty="0" err="1"/>
              <a:t>будет</a:t>
            </a:r>
            <a:r>
              <a:rPr lang="en-US" sz="2400" dirty="0"/>
              <a:t> </a:t>
            </a:r>
            <a:r>
              <a:rPr lang="en-US" sz="2400" dirty="0" err="1"/>
              <a:t>оказывать</a:t>
            </a:r>
            <a:r>
              <a:rPr lang="en-US" sz="2400" dirty="0"/>
              <a:t> </a:t>
            </a:r>
            <a:r>
              <a:rPr lang="en-US" sz="2400" dirty="0" err="1"/>
              <a:t>услуги</a:t>
            </a:r>
            <a:r>
              <a:rPr lang="en-US" sz="2400" dirty="0"/>
              <a:t> </a:t>
            </a:r>
            <a:r>
              <a:rPr lang="en-US" sz="2400" dirty="0" err="1"/>
              <a:t>на</a:t>
            </a:r>
            <a:r>
              <a:rPr lang="en-US" sz="2400" dirty="0"/>
              <a:t> </a:t>
            </a:r>
            <a:r>
              <a:rPr lang="en-US" sz="2400" dirty="0" err="1"/>
              <a:t>тех</a:t>
            </a:r>
            <a:r>
              <a:rPr lang="en-US" sz="2400" dirty="0"/>
              <a:t> </a:t>
            </a:r>
            <a:r>
              <a:rPr lang="en-US" sz="2400" dirty="0" err="1"/>
              <a:t>же</a:t>
            </a:r>
            <a:r>
              <a:rPr lang="en-US" sz="2400" dirty="0"/>
              <a:t> </a:t>
            </a:r>
            <a:r>
              <a:rPr lang="en-US" sz="2400" dirty="0" err="1"/>
              <a:t>условиях</a:t>
            </a:r>
            <a:r>
              <a:rPr lang="en-US" sz="2400" dirty="0"/>
              <a:t>, </a:t>
            </a:r>
            <a:r>
              <a:rPr lang="en-US" sz="2400" dirty="0" err="1"/>
              <a:t>что</a:t>
            </a:r>
            <a:r>
              <a:rPr lang="en-US" sz="2400" dirty="0"/>
              <a:t> </a:t>
            </a:r>
            <a:r>
              <a:rPr lang="en-US" sz="2400" dirty="0" err="1"/>
              <a:t>сейчас</a:t>
            </a:r>
            <a:r>
              <a:rPr lang="en-US" sz="2400" dirty="0"/>
              <a:t> </a:t>
            </a:r>
            <a:r>
              <a:rPr lang="en-US" sz="2400" dirty="0" err="1"/>
              <a:t>оказывают</a:t>
            </a:r>
            <a:r>
              <a:rPr lang="en-US" sz="2400" dirty="0"/>
              <a:t> </a:t>
            </a:r>
            <a:r>
              <a:rPr lang="en-US" sz="2400" dirty="0" err="1"/>
              <a:t>частные</a:t>
            </a:r>
            <a:r>
              <a:rPr lang="en-US" sz="2400" dirty="0"/>
              <a:t> </a:t>
            </a:r>
            <a:r>
              <a:rPr lang="en-US" sz="2400" dirty="0" err="1"/>
              <a:t>предприниматели</a:t>
            </a:r>
            <a:endParaRPr lang="en-US" sz="2400" dirty="0"/>
          </a:p>
        </p:txBody>
      </p:sp>
      <p:sp>
        <p:nvSpPr>
          <p:cNvPr id="17" name="Rectangle 16">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Объект 7">
            <a:extLst>
              <a:ext uri="{FF2B5EF4-FFF2-40B4-BE49-F238E27FC236}">
                <a16:creationId xmlns:a16="http://schemas.microsoft.com/office/drawing/2014/main" id="{5F5F84B7-DC19-432C-B091-72C070DA4CC9}"/>
              </a:ext>
            </a:extLst>
          </p:cNvPr>
          <p:cNvPicPr>
            <a:picLocks noGrp="1" noChangeAspect="1"/>
          </p:cNvPicPr>
          <p:nvPr>
            <p:ph sz="half" idx="2"/>
          </p:nvPr>
        </p:nvPicPr>
        <p:blipFill>
          <a:blip r:embed="rId2"/>
          <a:stretch>
            <a:fillRect/>
          </a:stretch>
        </p:blipFill>
        <p:spPr>
          <a:xfrm>
            <a:off x="6226194" y="650494"/>
            <a:ext cx="5151106" cy="5324142"/>
          </a:xfrm>
          <a:prstGeom prst="rect">
            <a:avLst/>
          </a:prstGeom>
        </p:spPr>
      </p:pic>
    </p:spTree>
    <p:extLst>
      <p:ext uri="{BB962C8B-B14F-4D97-AF65-F5344CB8AC3E}">
        <p14:creationId xmlns:p14="http://schemas.microsoft.com/office/powerpoint/2010/main" val="12309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84660D6-8BAB-9032-94DE-6B4EB3F03B7F}"/>
              </a:ext>
            </a:extLst>
          </p:cNvPr>
          <p:cNvSpPr>
            <a:spLocks noGrp="1"/>
          </p:cNvSpPr>
          <p:nvPr>
            <p:ph type="title"/>
          </p:nvPr>
        </p:nvSpPr>
        <p:spPr>
          <a:xfrm>
            <a:off x="645064" y="525982"/>
            <a:ext cx="4282983" cy="1200361"/>
          </a:xfrm>
        </p:spPr>
        <p:txBody>
          <a:bodyPr vert="horz" lIns="91440" tIns="45720" rIns="91440" bIns="45720" rtlCol="0" anchor="b">
            <a:normAutofit/>
          </a:bodyPr>
          <a:lstStyle/>
          <a:p>
            <a:pPr eaLnBrk="1" hangingPunct="1"/>
            <a:r>
              <a:rPr lang="en-US" sz="3600" kern="1200">
                <a:solidFill>
                  <a:schemeClr val="tx1"/>
                </a:solidFill>
                <a:latin typeface="+mj-lt"/>
                <a:ea typeface="+mj-ea"/>
                <a:cs typeface="+mj-cs"/>
              </a:rPr>
              <a:t>Выводы:</a:t>
            </a:r>
          </a:p>
        </p:txBody>
      </p:sp>
      <p:sp>
        <p:nvSpPr>
          <p:cNvPr id="1033" name="Rectangle 10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id="{B8352CE4-1F0C-EC8E-773D-255DED6742A5}"/>
              </a:ext>
            </a:extLst>
          </p:cNvPr>
          <p:cNvSpPr>
            <a:spLocks noGrp="1"/>
          </p:cNvSpPr>
          <p:nvPr>
            <p:ph sz="half" idx="1"/>
          </p:nvPr>
        </p:nvSpPr>
        <p:spPr>
          <a:xfrm>
            <a:off x="67426" y="2055737"/>
            <a:ext cx="6028573" cy="3676921"/>
          </a:xfrm>
        </p:spPr>
        <p:txBody>
          <a:bodyPr vert="horz" lIns="91440" tIns="45720" rIns="91440" bIns="45720" rtlCol="0" anchor="ctr">
            <a:noAutofit/>
          </a:bodyPr>
          <a:lstStyle/>
          <a:p>
            <a:pPr eaLnBrk="1" hangingPunct="1"/>
            <a:r>
              <a:rPr lang="en-US" sz="2000" dirty="0"/>
              <a:t>В </a:t>
            </a:r>
            <a:r>
              <a:rPr lang="en-US" sz="2000" dirty="0" err="1"/>
              <a:t>сельскохозяйственном</a:t>
            </a:r>
            <a:r>
              <a:rPr lang="en-US" sz="2000" dirty="0"/>
              <a:t> </a:t>
            </a:r>
            <a:r>
              <a:rPr lang="en-US" sz="2000" dirty="0" err="1"/>
              <a:t>потребительском</a:t>
            </a:r>
            <a:r>
              <a:rPr lang="en-US" sz="2000" dirty="0"/>
              <a:t> «</a:t>
            </a:r>
            <a:r>
              <a:rPr lang="en-US" sz="2000" dirty="0" err="1"/>
              <a:t>не-кредитном</a:t>
            </a:r>
            <a:r>
              <a:rPr lang="en-US" sz="2000" dirty="0"/>
              <a:t>» </a:t>
            </a:r>
            <a:r>
              <a:rPr lang="en-US" sz="2000" dirty="0" err="1"/>
              <a:t>кооперативе</a:t>
            </a:r>
            <a:r>
              <a:rPr lang="en-US" sz="2000" dirty="0"/>
              <a:t> </a:t>
            </a:r>
            <a:r>
              <a:rPr lang="en-US" sz="2000" dirty="0" err="1"/>
              <a:t>не</a:t>
            </a:r>
            <a:r>
              <a:rPr lang="en-US" sz="2000" dirty="0"/>
              <a:t> </a:t>
            </a:r>
            <a:r>
              <a:rPr lang="en-US" sz="2000" dirty="0" err="1"/>
              <a:t>имеет</a:t>
            </a:r>
            <a:r>
              <a:rPr lang="en-US" sz="2000" dirty="0"/>
              <a:t> </a:t>
            </a:r>
            <a:r>
              <a:rPr lang="en-US" sz="2000" dirty="0" err="1"/>
              <a:t>смысла</a:t>
            </a:r>
            <a:r>
              <a:rPr lang="en-US" sz="2000" dirty="0"/>
              <a:t> </a:t>
            </a:r>
            <a:r>
              <a:rPr lang="en-US" sz="2000" dirty="0" err="1"/>
              <a:t>ассоциированное</a:t>
            </a:r>
            <a:r>
              <a:rPr lang="en-US" sz="2000" dirty="0"/>
              <a:t> </a:t>
            </a:r>
            <a:r>
              <a:rPr lang="en-US" sz="2000" dirty="0" err="1"/>
              <a:t>членство</a:t>
            </a:r>
            <a:r>
              <a:rPr lang="en-US" sz="2000" dirty="0"/>
              <a:t>;</a:t>
            </a:r>
          </a:p>
          <a:p>
            <a:pPr eaLnBrk="1" hangingPunct="1"/>
            <a:r>
              <a:rPr lang="en-US" sz="2000" dirty="0" err="1"/>
              <a:t>Членами</a:t>
            </a:r>
            <a:r>
              <a:rPr lang="en-US" sz="2000" dirty="0"/>
              <a:t> </a:t>
            </a:r>
            <a:r>
              <a:rPr lang="en-US" sz="2000" dirty="0" err="1"/>
              <a:t>СПоК</a:t>
            </a:r>
            <a:r>
              <a:rPr lang="en-US" sz="2000" dirty="0"/>
              <a:t> </a:t>
            </a:r>
            <a:r>
              <a:rPr lang="en-US" sz="2000" dirty="0" err="1"/>
              <a:t>должны</a:t>
            </a:r>
            <a:r>
              <a:rPr lang="en-US" sz="2000" dirty="0"/>
              <a:t> </a:t>
            </a:r>
            <a:r>
              <a:rPr lang="en-US" sz="2000" dirty="0" err="1"/>
              <a:t>быть</a:t>
            </a:r>
            <a:r>
              <a:rPr lang="en-US" sz="2000" dirty="0"/>
              <a:t> </a:t>
            </a:r>
            <a:r>
              <a:rPr lang="en-US" sz="2000" dirty="0" err="1"/>
              <a:t>только</a:t>
            </a:r>
            <a:r>
              <a:rPr lang="en-US" sz="2000" dirty="0"/>
              <a:t> </a:t>
            </a:r>
            <a:r>
              <a:rPr lang="en-US" sz="2000" dirty="0" err="1"/>
              <a:t>производители</a:t>
            </a:r>
            <a:r>
              <a:rPr lang="en-US" sz="2000" dirty="0"/>
              <a:t>, </a:t>
            </a:r>
            <a:r>
              <a:rPr lang="en-US" sz="2000" dirty="0" err="1"/>
              <a:t>заинтересованные</a:t>
            </a:r>
            <a:r>
              <a:rPr lang="en-US" sz="2000" dirty="0"/>
              <a:t> в </a:t>
            </a:r>
            <a:r>
              <a:rPr lang="en-US" sz="2000" dirty="0" err="1"/>
              <a:t>услугах</a:t>
            </a:r>
            <a:r>
              <a:rPr lang="en-US" sz="2000" dirty="0"/>
              <a:t> </a:t>
            </a:r>
            <a:r>
              <a:rPr lang="en-US" sz="2000" dirty="0" err="1"/>
              <a:t>кооператива</a:t>
            </a:r>
            <a:r>
              <a:rPr lang="en-US" sz="2000" dirty="0"/>
              <a:t>;</a:t>
            </a:r>
          </a:p>
          <a:p>
            <a:pPr eaLnBrk="1" hangingPunct="1"/>
            <a:r>
              <a:rPr lang="en-US" sz="2000" dirty="0" err="1"/>
              <a:t>Кооператив</a:t>
            </a:r>
            <a:r>
              <a:rPr lang="en-US" sz="2000" dirty="0"/>
              <a:t> </a:t>
            </a:r>
            <a:r>
              <a:rPr lang="en-US" sz="2000" dirty="0" err="1"/>
              <a:t>по</a:t>
            </a:r>
            <a:r>
              <a:rPr lang="en-US" sz="2000" dirty="0"/>
              <a:t> </a:t>
            </a:r>
            <a:r>
              <a:rPr lang="en-US" sz="2000" dirty="0" err="1"/>
              <a:t>возможности</a:t>
            </a:r>
            <a:r>
              <a:rPr lang="en-US" sz="2000" dirty="0"/>
              <a:t> </a:t>
            </a:r>
            <a:r>
              <a:rPr lang="en-US" sz="2000" dirty="0" err="1"/>
              <a:t>не</a:t>
            </a:r>
            <a:r>
              <a:rPr lang="en-US" sz="2000" dirty="0"/>
              <a:t> </a:t>
            </a:r>
            <a:r>
              <a:rPr lang="en-US" sz="2000" dirty="0" err="1"/>
              <a:t>должен</a:t>
            </a:r>
            <a:r>
              <a:rPr lang="en-US" sz="2000" dirty="0"/>
              <a:t> </a:t>
            </a:r>
            <a:r>
              <a:rPr lang="en-US" sz="2000" dirty="0" err="1"/>
              <a:t>оказывать</a:t>
            </a:r>
            <a:r>
              <a:rPr lang="en-US" sz="2000" dirty="0"/>
              <a:t> </a:t>
            </a:r>
            <a:r>
              <a:rPr lang="en-US" sz="2000" dirty="0" err="1"/>
              <a:t>услуги</a:t>
            </a:r>
            <a:r>
              <a:rPr lang="en-US" sz="2000" dirty="0"/>
              <a:t> «</a:t>
            </a:r>
            <a:r>
              <a:rPr lang="en-US" sz="2000" dirty="0" err="1"/>
              <a:t>на</a:t>
            </a:r>
            <a:r>
              <a:rPr lang="en-US" sz="2000" dirty="0"/>
              <a:t> </a:t>
            </a:r>
            <a:r>
              <a:rPr lang="en-US" sz="2000" dirty="0" err="1"/>
              <a:t>сторону</a:t>
            </a:r>
            <a:r>
              <a:rPr lang="en-US" sz="2000" dirty="0"/>
              <a:t>»;</a:t>
            </a:r>
          </a:p>
          <a:p>
            <a:pPr eaLnBrk="1" hangingPunct="1"/>
            <a:r>
              <a:rPr lang="en-US" sz="2000" dirty="0" err="1"/>
              <a:t>Имущественный</a:t>
            </a:r>
            <a:r>
              <a:rPr lang="en-US" sz="2000" dirty="0"/>
              <a:t> </a:t>
            </a:r>
            <a:r>
              <a:rPr lang="en-US" sz="2000" dirty="0" err="1"/>
              <a:t>комплекс</a:t>
            </a:r>
            <a:r>
              <a:rPr lang="en-US" sz="2000" dirty="0"/>
              <a:t> </a:t>
            </a:r>
            <a:r>
              <a:rPr lang="en-US" sz="2000" dirty="0" err="1"/>
              <a:t>кооператива</a:t>
            </a:r>
            <a:r>
              <a:rPr lang="en-US" sz="2000" dirty="0"/>
              <a:t> </a:t>
            </a:r>
            <a:r>
              <a:rPr lang="en-US" sz="2000" dirty="0" err="1"/>
              <a:t>должен</a:t>
            </a:r>
            <a:r>
              <a:rPr lang="en-US" sz="2000" dirty="0"/>
              <a:t> </a:t>
            </a:r>
            <a:r>
              <a:rPr lang="en-US" sz="2000" dirty="0" err="1"/>
              <a:t>быть</a:t>
            </a:r>
            <a:r>
              <a:rPr lang="en-US" sz="2000" dirty="0"/>
              <a:t> в </a:t>
            </a:r>
            <a:r>
              <a:rPr lang="en-US" sz="2000" dirty="0" err="1"/>
              <a:t>максимальной</a:t>
            </a:r>
            <a:r>
              <a:rPr lang="en-US" sz="2000" dirty="0"/>
              <a:t> </a:t>
            </a:r>
            <a:r>
              <a:rPr lang="en-US" sz="2000" dirty="0" err="1"/>
              <a:t>степени</a:t>
            </a:r>
            <a:r>
              <a:rPr lang="en-US" sz="2000" dirty="0"/>
              <a:t> </a:t>
            </a:r>
            <a:r>
              <a:rPr lang="en-US" sz="2000" dirty="0" err="1"/>
              <a:t>сформирован</a:t>
            </a:r>
            <a:r>
              <a:rPr lang="en-US" sz="2000" dirty="0"/>
              <a:t> </a:t>
            </a:r>
            <a:r>
              <a:rPr lang="en-US" sz="2000" dirty="0" err="1"/>
              <a:t>заинтересованными</a:t>
            </a:r>
            <a:r>
              <a:rPr lang="en-US" sz="2000" dirty="0"/>
              <a:t> в </a:t>
            </a:r>
            <a:r>
              <a:rPr lang="en-US" sz="2000" dirty="0" err="1"/>
              <a:t>услугах</a:t>
            </a:r>
            <a:r>
              <a:rPr lang="en-US" sz="2000" dirty="0"/>
              <a:t> </a:t>
            </a:r>
            <a:r>
              <a:rPr lang="en-US" sz="2000" dirty="0" err="1"/>
              <a:t>кооператива</a:t>
            </a:r>
            <a:r>
              <a:rPr lang="en-US" sz="2000" dirty="0"/>
              <a:t> </a:t>
            </a:r>
            <a:r>
              <a:rPr lang="en-US" sz="2000" dirty="0" err="1"/>
              <a:t>сельскохозяйственными</a:t>
            </a:r>
            <a:r>
              <a:rPr lang="en-US" sz="2000" dirty="0"/>
              <a:t> </a:t>
            </a:r>
            <a:r>
              <a:rPr lang="en-US" sz="2000" dirty="0" err="1"/>
              <a:t>товаропроизводителями</a:t>
            </a:r>
            <a:endParaRPr lang="en-US" sz="2000" dirty="0"/>
          </a:p>
        </p:txBody>
      </p:sp>
      <p:sp>
        <p:nvSpPr>
          <p:cNvPr id="1035" name="Rectangle 10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Квас отпускается только членам профсоюза…» Оренбургская область, наряду с  другими регионами отметила День России — ФПО">
            <a:extLst>
              <a:ext uri="{FF2B5EF4-FFF2-40B4-BE49-F238E27FC236}">
                <a16:creationId xmlns:a16="http://schemas.microsoft.com/office/drawing/2014/main" id="{09F166D8-23B5-9234-FE53-1DB9F84B155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5987738" y="1439970"/>
            <a:ext cx="5628018" cy="3745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74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65430" y="629268"/>
            <a:ext cx="6586491" cy="1286160"/>
          </a:xfrm>
        </p:spPr>
        <p:txBody>
          <a:bodyPr vert="horz" lIns="91440" tIns="45720" rIns="91440" bIns="45720" rtlCol="0" anchor="b">
            <a:normAutofit/>
          </a:bodyPr>
          <a:lstStyle/>
          <a:p>
            <a:pPr eaLnBrk="1" hangingPunct="1"/>
            <a:r>
              <a:rPr lang="en-US" sz="2800"/>
              <a:t>Место законодательства о сельскохозяйственной кооперации в российском корпоративном праве</a:t>
            </a:r>
          </a:p>
        </p:txBody>
      </p:sp>
      <p:sp>
        <p:nvSpPr>
          <p:cNvPr id="5" name="Объект 4"/>
          <p:cNvSpPr>
            <a:spLocks noGrp="1"/>
          </p:cNvSpPr>
          <p:nvPr>
            <p:ph sz="half" idx="2"/>
          </p:nvPr>
        </p:nvSpPr>
        <p:spPr>
          <a:xfrm>
            <a:off x="4965431" y="2438400"/>
            <a:ext cx="6586489" cy="3785419"/>
          </a:xfrm>
        </p:spPr>
        <p:txBody>
          <a:bodyPr vert="horz" lIns="91440" tIns="45720" rIns="91440" bIns="45720" rtlCol="0">
            <a:normAutofit/>
          </a:bodyPr>
          <a:lstStyle/>
          <a:p>
            <a:pPr eaLnBrk="1" hangingPunct="1"/>
            <a:r>
              <a:rPr lang="en-US" altLang="ru-RU" sz="1700"/>
              <a:t>От 19.06.1992 г. № 3085-1 "О потребительской кооперации (потребительских обществах, их союзах) в Российской Федерации«;</a:t>
            </a:r>
          </a:p>
          <a:p>
            <a:pPr eaLnBrk="1" hangingPunct="1"/>
            <a:r>
              <a:rPr lang="en-US" altLang="ru-RU" sz="1700" b="1"/>
              <a:t>от 08.12.1995 г. № 193-ФЗ «О сельскохозяйственной кооперации»; </a:t>
            </a:r>
          </a:p>
          <a:p>
            <a:pPr eaLnBrk="1" hangingPunct="1"/>
            <a:r>
              <a:rPr lang="en-US" altLang="ru-RU" sz="1700"/>
              <a:t>"Жилищный кодекс Российской Федерации" от 29.12.2004 г. № 188-ФЗ;</a:t>
            </a:r>
          </a:p>
          <a:p>
            <a:pPr eaLnBrk="1" hangingPunct="1"/>
            <a:r>
              <a:rPr lang="en-US" altLang="ru-RU" sz="1700"/>
              <a:t>от 30.12.2004 N 215-ФЗ «О жилищных накопительных кооперативах»;</a:t>
            </a:r>
          </a:p>
          <a:p>
            <a:pPr eaLnBrk="1" hangingPunct="1"/>
            <a:r>
              <a:rPr lang="en-US" altLang="ru-RU" sz="1700"/>
              <a:t>от 29.11.2007 г. № 286-ФЗ «О взаимном страховании»</a:t>
            </a:r>
          </a:p>
          <a:p>
            <a:pPr eaLnBrk="1" hangingPunct="1"/>
            <a:r>
              <a:rPr lang="en-US" altLang="ru-RU" sz="1700"/>
              <a:t>от 18.07.2009 г. № 190-ФЗ «О кредитной кооперации»</a:t>
            </a:r>
          </a:p>
          <a:p>
            <a:pPr eaLnBrk="1" hangingPunct="1"/>
            <a:r>
              <a:rPr lang="en-US" altLang="ru-RU" sz="1700"/>
              <a:t>от 08.05.1996 г. № 41-ФЗ «О производственных кооперативах»</a:t>
            </a:r>
            <a:endParaRPr lang="en-US" sz="1700"/>
          </a:p>
        </p:txBody>
      </p:sp>
      <p:pic>
        <p:nvPicPr>
          <p:cNvPr id="6" name="Объект 5"/>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488" r="28919"/>
          <a:stretch/>
        </p:blipFill>
        <p:spPr>
          <a:xfrm>
            <a:off x="20" y="10"/>
            <a:ext cx="4635571" cy="6857990"/>
          </a:xfrm>
          <a:prstGeom prst="rect">
            <a:avLst/>
          </a:prstGeom>
          <a:effectLst/>
        </p:spPr>
      </p:pic>
      <p:cxnSp>
        <p:nvCxnSpPr>
          <p:cNvPr id="23"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BE8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872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6"/>
          <p:cNvSpPr>
            <a:spLocks noGrp="1"/>
          </p:cNvSpPr>
          <p:nvPr>
            <p:ph type="title"/>
          </p:nvPr>
        </p:nvSpPr>
        <p:spPr/>
        <p:txBody>
          <a:bodyPr/>
          <a:lstStyle/>
          <a:p>
            <a:pPr algn="ctr" eaLnBrk="1" hangingPunct="1"/>
            <a:r>
              <a:rPr lang="ru-RU" altLang="ru-RU" sz="3600" dirty="0"/>
              <a:t>Основные разделы Федерального закона от 08.12.1995 г. № 193 -ФЗ «О сельскохозяйственной кооперации»</a:t>
            </a:r>
          </a:p>
        </p:txBody>
      </p:sp>
      <p:graphicFrame>
        <p:nvGraphicFramePr>
          <p:cNvPr id="2" name="Объект 1"/>
          <p:cNvGraphicFramePr>
            <a:graphicFrameLocks noGrp="1"/>
          </p:cNvGraphicFramePr>
          <p:nvPr>
            <p:ph idx="1"/>
            <p:extLst>
              <p:ext uri="{D42A27DB-BD31-4B8C-83A1-F6EECF244321}">
                <p14:modId xmlns:p14="http://schemas.microsoft.com/office/powerpoint/2010/main" val="35980094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3AEF1C2C-AC4E-4E4E-B910-32E559162C30}"/>
              </a:ext>
            </a:extLst>
          </p:cNvPr>
          <p:cNvSpPr>
            <a:spLocks noGrp="1"/>
          </p:cNvSpPr>
          <p:nvPr>
            <p:ph type="title"/>
          </p:nvPr>
        </p:nvSpPr>
        <p:spPr/>
        <p:txBody>
          <a:bodyPr/>
          <a:lstStyle/>
          <a:p>
            <a:pPr algn="ctr"/>
            <a:r>
              <a:rPr lang="ru-RU" sz="3600" dirty="0"/>
              <a:t>Разновидности сельскохозяйственных кооперативов, создаваемых в России на основании Федерального закона «О сельскохозяйственной кооперации»</a:t>
            </a:r>
          </a:p>
        </p:txBody>
      </p:sp>
      <p:graphicFrame>
        <p:nvGraphicFramePr>
          <p:cNvPr id="10" name="Объект 9">
            <a:extLst>
              <a:ext uri="{FF2B5EF4-FFF2-40B4-BE49-F238E27FC236}">
                <a16:creationId xmlns:a16="http://schemas.microsoft.com/office/drawing/2014/main" id="{DBE972D5-5031-4979-AE0B-3D5B2D052E75}"/>
              </a:ext>
            </a:extLst>
          </p:cNvPr>
          <p:cNvGraphicFramePr>
            <a:graphicFrameLocks noGrp="1"/>
          </p:cNvGraphicFramePr>
          <p:nvPr>
            <p:ph idx="1"/>
            <p:extLst>
              <p:ext uri="{D42A27DB-BD31-4B8C-83A1-F6EECF244321}">
                <p14:modId xmlns:p14="http://schemas.microsoft.com/office/powerpoint/2010/main" val="241199012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2421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28ECC69-D939-2CAC-5A79-7AF2DA0A2B64}"/>
              </a:ext>
            </a:extLst>
          </p:cNvPr>
          <p:cNvSpPr>
            <a:spLocks noGrp="1"/>
          </p:cNvSpPr>
          <p:nvPr>
            <p:ph type="title"/>
          </p:nvPr>
        </p:nvSpPr>
        <p:spPr/>
        <p:txBody>
          <a:bodyPr/>
          <a:lstStyle/>
          <a:p>
            <a:pPr algn="ctr"/>
            <a:r>
              <a:rPr lang="ru-RU" sz="3600" dirty="0"/>
              <a:t>Сельскохозяйственные производственные и сельскохозяйственные потребительские кооперативы</a:t>
            </a:r>
          </a:p>
        </p:txBody>
      </p:sp>
      <p:graphicFrame>
        <p:nvGraphicFramePr>
          <p:cNvPr id="4" name="Таблица 4">
            <a:extLst>
              <a:ext uri="{FF2B5EF4-FFF2-40B4-BE49-F238E27FC236}">
                <a16:creationId xmlns:a16="http://schemas.microsoft.com/office/drawing/2014/main" id="{A7138DF7-98B8-E3C6-3143-101985DEC32D}"/>
              </a:ext>
            </a:extLst>
          </p:cNvPr>
          <p:cNvGraphicFramePr>
            <a:graphicFrameLocks noGrp="1"/>
          </p:cNvGraphicFramePr>
          <p:nvPr>
            <p:ph idx="1"/>
            <p:extLst>
              <p:ext uri="{D42A27DB-BD31-4B8C-83A1-F6EECF244321}">
                <p14:modId xmlns:p14="http://schemas.microsoft.com/office/powerpoint/2010/main" val="3402932471"/>
              </p:ext>
            </p:extLst>
          </p:nvPr>
        </p:nvGraphicFramePr>
        <p:xfrm>
          <a:off x="838200" y="1825625"/>
          <a:ext cx="10515597" cy="4394200"/>
        </p:xfrm>
        <a:graphic>
          <a:graphicData uri="http://schemas.openxmlformats.org/drawingml/2006/table">
            <a:tbl>
              <a:tblPr firstRow="1" bandRow="1">
                <a:tableStyleId>{5C22544A-7EE6-4342-B048-85BDC9FD1C3A}</a:tableStyleId>
              </a:tblPr>
              <a:tblGrid>
                <a:gridCol w="2833914">
                  <a:extLst>
                    <a:ext uri="{9D8B030D-6E8A-4147-A177-3AD203B41FA5}">
                      <a16:colId xmlns:a16="http://schemas.microsoft.com/office/drawing/2014/main" val="637728011"/>
                    </a:ext>
                  </a:extLst>
                </a:gridCol>
                <a:gridCol w="3396343">
                  <a:extLst>
                    <a:ext uri="{9D8B030D-6E8A-4147-A177-3AD203B41FA5}">
                      <a16:colId xmlns:a16="http://schemas.microsoft.com/office/drawing/2014/main" val="3260752245"/>
                    </a:ext>
                  </a:extLst>
                </a:gridCol>
                <a:gridCol w="4285340">
                  <a:extLst>
                    <a:ext uri="{9D8B030D-6E8A-4147-A177-3AD203B41FA5}">
                      <a16:colId xmlns:a16="http://schemas.microsoft.com/office/drawing/2014/main" val="3506092841"/>
                    </a:ext>
                  </a:extLst>
                </a:gridCol>
              </a:tblGrid>
              <a:tr h="370840">
                <a:tc>
                  <a:txBody>
                    <a:bodyPr/>
                    <a:lstStyle/>
                    <a:p>
                      <a:pPr algn="ctr"/>
                      <a:r>
                        <a:rPr lang="ru-RU" dirty="0"/>
                        <a:t>Признак</a:t>
                      </a:r>
                    </a:p>
                  </a:txBody>
                  <a:tcPr anchor="ctr"/>
                </a:tc>
                <a:tc>
                  <a:txBody>
                    <a:bodyPr/>
                    <a:lstStyle/>
                    <a:p>
                      <a:pPr algn="ctr"/>
                      <a:r>
                        <a:rPr lang="ru-RU" dirty="0"/>
                        <a:t>Производственные</a:t>
                      </a:r>
                    </a:p>
                  </a:txBody>
                  <a:tcPr anchor="ctr"/>
                </a:tc>
                <a:tc>
                  <a:txBody>
                    <a:bodyPr/>
                    <a:lstStyle/>
                    <a:p>
                      <a:pPr algn="ctr"/>
                      <a:r>
                        <a:rPr lang="ru-RU" dirty="0"/>
                        <a:t>Потребительские</a:t>
                      </a:r>
                    </a:p>
                  </a:txBody>
                  <a:tcPr anchor="ctr"/>
                </a:tc>
                <a:extLst>
                  <a:ext uri="{0D108BD9-81ED-4DB2-BD59-A6C34878D82A}">
                    <a16:rowId xmlns:a16="http://schemas.microsoft.com/office/drawing/2014/main" val="2240033959"/>
                  </a:ext>
                </a:extLst>
              </a:tr>
              <a:tr h="370840">
                <a:tc>
                  <a:txBody>
                    <a:bodyPr/>
                    <a:lstStyle/>
                    <a:p>
                      <a:r>
                        <a:rPr lang="ru-RU" b="1" dirty="0"/>
                        <a:t>Цель создания кооператива</a:t>
                      </a:r>
                    </a:p>
                  </a:txBody>
                  <a:tcPr anchor="ctr"/>
                </a:tc>
                <a:tc>
                  <a:txBody>
                    <a:bodyPr/>
                    <a:lstStyle/>
                    <a:p>
                      <a:r>
                        <a:rPr lang="ru-RU" b="1" dirty="0"/>
                        <a:t>Возможность граждан, не ставших фермерами, работать в АПК не за зарплату, а за долю в прибыли</a:t>
                      </a:r>
                    </a:p>
                  </a:txBody>
                  <a:tcPr anchor="ctr"/>
                </a:tc>
                <a:tc>
                  <a:txBody>
                    <a:bodyPr/>
                    <a:lstStyle/>
                    <a:p>
                      <a:r>
                        <a:rPr lang="ru-RU" b="1" dirty="0"/>
                        <a:t>Снижение издержек малых сельскохозяйственных товаропроизводителей за счёт эффекта масштаба, недоступного каждому из них</a:t>
                      </a:r>
                    </a:p>
                  </a:txBody>
                  <a:tcPr anchor="ctr"/>
                </a:tc>
                <a:extLst>
                  <a:ext uri="{0D108BD9-81ED-4DB2-BD59-A6C34878D82A}">
                    <a16:rowId xmlns:a16="http://schemas.microsoft.com/office/drawing/2014/main" val="2191729341"/>
                  </a:ext>
                </a:extLst>
              </a:tr>
              <a:tr h="370840">
                <a:tc>
                  <a:txBody>
                    <a:bodyPr/>
                    <a:lstStyle/>
                    <a:p>
                      <a:r>
                        <a:rPr lang="ru-RU" dirty="0"/>
                        <a:t>Члены</a:t>
                      </a:r>
                    </a:p>
                  </a:txBody>
                  <a:tcPr anchor="ctr"/>
                </a:tc>
                <a:tc>
                  <a:txBody>
                    <a:bodyPr/>
                    <a:lstStyle/>
                    <a:p>
                      <a:r>
                        <a:rPr lang="ru-RU" dirty="0"/>
                        <a:t>Физические лица</a:t>
                      </a:r>
                    </a:p>
                  </a:txBody>
                  <a:tcPr anchor="ctr"/>
                </a:tc>
                <a:tc>
                  <a:txBody>
                    <a:bodyPr/>
                    <a:lstStyle/>
                    <a:p>
                      <a:r>
                        <a:rPr lang="ru-RU" dirty="0"/>
                        <a:t>Независимые сельскохозяйственные товаропроизводители</a:t>
                      </a:r>
                    </a:p>
                  </a:txBody>
                  <a:tcPr anchor="ctr"/>
                </a:tc>
                <a:extLst>
                  <a:ext uri="{0D108BD9-81ED-4DB2-BD59-A6C34878D82A}">
                    <a16:rowId xmlns:a16="http://schemas.microsoft.com/office/drawing/2014/main" val="1850934494"/>
                  </a:ext>
                </a:extLst>
              </a:tr>
              <a:tr h="370840">
                <a:tc>
                  <a:txBody>
                    <a:bodyPr/>
                    <a:lstStyle/>
                    <a:p>
                      <a:r>
                        <a:rPr lang="ru-RU" dirty="0"/>
                        <a:t>Вид (сфера) деятельности</a:t>
                      </a:r>
                    </a:p>
                  </a:txBody>
                  <a:tcPr anchor="ctr"/>
                </a:tc>
                <a:tc>
                  <a:txBody>
                    <a:bodyPr/>
                    <a:lstStyle/>
                    <a:p>
                      <a:r>
                        <a:rPr lang="ru-RU" dirty="0"/>
                        <a:t>Производство сельскохозяйственной продукции</a:t>
                      </a:r>
                    </a:p>
                  </a:txBody>
                  <a:tcPr anchor="ctr"/>
                </a:tc>
                <a:tc>
                  <a:txBody>
                    <a:bodyPr/>
                    <a:lstStyle/>
                    <a:p>
                      <a:r>
                        <a:rPr lang="ru-RU" dirty="0"/>
                        <a:t>Выполнение вспомогательных функций (снабжение, сбыт, консультации и т.д.)</a:t>
                      </a:r>
                    </a:p>
                  </a:txBody>
                  <a:tcPr anchor="ctr"/>
                </a:tc>
                <a:extLst>
                  <a:ext uri="{0D108BD9-81ED-4DB2-BD59-A6C34878D82A}">
                    <a16:rowId xmlns:a16="http://schemas.microsoft.com/office/drawing/2014/main" val="3805961529"/>
                  </a:ext>
                </a:extLst>
              </a:tr>
              <a:tr h="370840">
                <a:tc>
                  <a:txBody>
                    <a:bodyPr/>
                    <a:lstStyle/>
                    <a:p>
                      <a:r>
                        <a:rPr lang="ru-RU" dirty="0"/>
                        <a:t>Форма участия в кооперативе</a:t>
                      </a:r>
                    </a:p>
                  </a:txBody>
                  <a:tcPr anchor="ctr"/>
                </a:tc>
                <a:tc>
                  <a:txBody>
                    <a:bodyPr/>
                    <a:lstStyle/>
                    <a:p>
                      <a:r>
                        <a:rPr lang="ru-RU" dirty="0"/>
                        <a:t>Трудовое участие</a:t>
                      </a:r>
                    </a:p>
                  </a:txBody>
                  <a:tcPr anchor="ctr"/>
                </a:tc>
                <a:tc>
                  <a:txBody>
                    <a:bodyPr/>
                    <a:lstStyle/>
                    <a:p>
                      <a:r>
                        <a:rPr lang="ru-RU" dirty="0"/>
                        <a:t>Участие в хозяйственной деятельности (приобретение услуг кооператива)</a:t>
                      </a:r>
                    </a:p>
                  </a:txBody>
                  <a:tcPr anchor="ctr"/>
                </a:tc>
                <a:extLst>
                  <a:ext uri="{0D108BD9-81ED-4DB2-BD59-A6C34878D82A}">
                    <a16:rowId xmlns:a16="http://schemas.microsoft.com/office/drawing/2014/main" val="1997418543"/>
                  </a:ext>
                </a:extLst>
              </a:tr>
              <a:tr h="370840">
                <a:tc>
                  <a:txBody>
                    <a:bodyPr/>
                    <a:lstStyle/>
                    <a:p>
                      <a:r>
                        <a:rPr lang="ru-RU" dirty="0"/>
                        <a:t>Статус согласно ГК РФ</a:t>
                      </a:r>
                    </a:p>
                  </a:txBody>
                  <a:tcPr anchor="ctr"/>
                </a:tc>
                <a:tc>
                  <a:txBody>
                    <a:bodyPr/>
                    <a:lstStyle/>
                    <a:p>
                      <a:r>
                        <a:rPr lang="ru-RU" dirty="0"/>
                        <a:t>Корпоративная коммерческая организация</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Корпоративная некоммерческая организация</a:t>
                      </a:r>
                    </a:p>
                  </a:txBody>
                  <a:tcPr anchor="ctr"/>
                </a:tc>
                <a:extLst>
                  <a:ext uri="{0D108BD9-81ED-4DB2-BD59-A6C34878D82A}">
                    <a16:rowId xmlns:a16="http://schemas.microsoft.com/office/drawing/2014/main" val="3571730896"/>
                  </a:ext>
                </a:extLst>
              </a:tr>
            </a:tbl>
          </a:graphicData>
        </a:graphic>
      </p:graphicFrame>
    </p:spTree>
    <p:extLst>
      <p:ext uri="{BB962C8B-B14F-4D97-AF65-F5344CB8AC3E}">
        <p14:creationId xmlns:p14="http://schemas.microsoft.com/office/powerpoint/2010/main" val="11152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C70843-334F-48CE-922E-1B2D13B913B7}"/>
              </a:ext>
            </a:extLst>
          </p:cNvPr>
          <p:cNvSpPr>
            <a:spLocks noGrp="1"/>
          </p:cNvSpPr>
          <p:nvPr>
            <p:ph type="title"/>
          </p:nvPr>
        </p:nvSpPr>
        <p:spPr/>
        <p:txBody>
          <a:bodyPr>
            <a:normAutofit/>
          </a:bodyPr>
          <a:lstStyle/>
          <a:p>
            <a:pPr algn="ctr"/>
            <a:r>
              <a:rPr lang="ru-RU" dirty="0"/>
              <a:t>Классификация производственных кооперативов – по признаку собственности</a:t>
            </a:r>
          </a:p>
        </p:txBody>
      </p:sp>
      <p:sp>
        <p:nvSpPr>
          <p:cNvPr id="5" name="Текст 4">
            <a:extLst>
              <a:ext uri="{FF2B5EF4-FFF2-40B4-BE49-F238E27FC236}">
                <a16:creationId xmlns:a16="http://schemas.microsoft.com/office/drawing/2014/main" id="{E18C0529-2081-4F2C-8937-AF2E8E12F4D3}"/>
              </a:ext>
            </a:extLst>
          </p:cNvPr>
          <p:cNvSpPr>
            <a:spLocks noGrp="1"/>
          </p:cNvSpPr>
          <p:nvPr>
            <p:ph type="body" idx="1"/>
          </p:nvPr>
        </p:nvSpPr>
        <p:spPr/>
        <p:txBody>
          <a:bodyPr/>
          <a:lstStyle/>
          <a:p>
            <a:pPr algn="ctr"/>
            <a:r>
              <a:rPr lang="ru-RU" dirty="0"/>
              <a:t>Сельскохозяйственная артель (колхоз)</a:t>
            </a:r>
          </a:p>
        </p:txBody>
      </p:sp>
      <p:sp>
        <p:nvSpPr>
          <p:cNvPr id="6" name="Объект 5">
            <a:extLst>
              <a:ext uri="{FF2B5EF4-FFF2-40B4-BE49-F238E27FC236}">
                <a16:creationId xmlns:a16="http://schemas.microsoft.com/office/drawing/2014/main" id="{1703538F-30FD-47DB-88B5-06A5233E170E}"/>
              </a:ext>
            </a:extLst>
          </p:cNvPr>
          <p:cNvSpPr>
            <a:spLocks noGrp="1"/>
          </p:cNvSpPr>
          <p:nvPr>
            <p:ph sz="half" idx="2"/>
          </p:nvPr>
        </p:nvSpPr>
        <p:spPr/>
        <p:txBody>
          <a:bodyPr anchor="ctr"/>
          <a:lstStyle/>
          <a:p>
            <a:r>
              <a:rPr lang="ru-RU" dirty="0"/>
              <a:t>Объединяет лиц, как правило не являющихся главами (членами) КФХ, а также вне зависимости от ведения ими ЛПХ;</a:t>
            </a:r>
          </a:p>
          <a:p>
            <a:r>
              <a:rPr lang="ru-RU" dirty="0"/>
              <a:t>Собственником земельных участков является кооператив</a:t>
            </a:r>
          </a:p>
        </p:txBody>
      </p:sp>
      <p:sp>
        <p:nvSpPr>
          <p:cNvPr id="7" name="Текст 6">
            <a:extLst>
              <a:ext uri="{FF2B5EF4-FFF2-40B4-BE49-F238E27FC236}">
                <a16:creationId xmlns:a16="http://schemas.microsoft.com/office/drawing/2014/main" id="{EE20688B-339B-4B3D-8C5E-87F6F7CA5689}"/>
              </a:ext>
            </a:extLst>
          </p:cNvPr>
          <p:cNvSpPr>
            <a:spLocks noGrp="1"/>
          </p:cNvSpPr>
          <p:nvPr>
            <p:ph type="body" sz="quarter" idx="3"/>
          </p:nvPr>
        </p:nvSpPr>
        <p:spPr/>
        <p:txBody>
          <a:bodyPr anchor="ctr"/>
          <a:lstStyle/>
          <a:p>
            <a:pPr algn="ctr"/>
            <a:r>
              <a:rPr lang="ru-RU" dirty="0"/>
              <a:t>Кооперативное хозяйство (</a:t>
            </a:r>
            <a:r>
              <a:rPr lang="ru-RU" dirty="0" err="1"/>
              <a:t>коопхоз</a:t>
            </a:r>
            <a:r>
              <a:rPr lang="ru-RU" dirty="0"/>
              <a:t>)</a:t>
            </a:r>
          </a:p>
        </p:txBody>
      </p:sp>
      <p:sp>
        <p:nvSpPr>
          <p:cNvPr id="8" name="Объект 7">
            <a:extLst>
              <a:ext uri="{FF2B5EF4-FFF2-40B4-BE49-F238E27FC236}">
                <a16:creationId xmlns:a16="http://schemas.microsoft.com/office/drawing/2014/main" id="{697F2209-D8F1-4E5E-B2A9-E4552A645BCF}"/>
              </a:ext>
            </a:extLst>
          </p:cNvPr>
          <p:cNvSpPr>
            <a:spLocks noGrp="1"/>
          </p:cNvSpPr>
          <p:nvPr>
            <p:ph sz="quarter" idx="4"/>
          </p:nvPr>
        </p:nvSpPr>
        <p:spPr/>
        <p:txBody>
          <a:bodyPr anchor="ctr"/>
          <a:lstStyle/>
          <a:p>
            <a:r>
              <a:rPr lang="ru-RU" dirty="0"/>
              <a:t>Объединяет глав крестьянских (фермерских) хозяйств и (или) граждан, ведущих личное подсобное хозяйство;</a:t>
            </a:r>
          </a:p>
          <a:p>
            <a:r>
              <a:rPr lang="ru-RU" dirty="0"/>
              <a:t>Собственниками земельных участков являются члены кооператива</a:t>
            </a:r>
          </a:p>
        </p:txBody>
      </p:sp>
    </p:spTree>
    <p:extLst>
      <p:ext uri="{BB962C8B-B14F-4D97-AF65-F5344CB8AC3E}">
        <p14:creationId xmlns:p14="http://schemas.microsoft.com/office/powerpoint/2010/main" val="1584921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A91ED660-6BC2-45F0-97A1-73E599A4EBDF}"/>
              </a:ext>
            </a:extLst>
          </p:cNvPr>
          <p:cNvSpPr>
            <a:spLocks noGrp="1"/>
          </p:cNvSpPr>
          <p:nvPr>
            <p:ph type="title"/>
          </p:nvPr>
        </p:nvSpPr>
        <p:spPr/>
        <p:txBody>
          <a:bodyPr/>
          <a:lstStyle/>
          <a:p>
            <a:pPr algn="ctr" eaLnBrk="1" hangingPunct="1"/>
            <a:r>
              <a:rPr lang="ru-RU" altLang="ru-RU" sz="3200" dirty="0"/>
              <a:t>Классификация сельскохозяйственных потребительских кооперативов – по функциональному признаку</a:t>
            </a:r>
          </a:p>
        </p:txBody>
      </p:sp>
      <p:graphicFrame>
        <p:nvGraphicFramePr>
          <p:cNvPr id="9" name="Таблица 8">
            <a:extLst>
              <a:ext uri="{FF2B5EF4-FFF2-40B4-BE49-F238E27FC236}">
                <a16:creationId xmlns:a16="http://schemas.microsoft.com/office/drawing/2014/main" id="{80946C85-78D9-4371-8DE3-283AC7F611BA}"/>
              </a:ext>
            </a:extLst>
          </p:cNvPr>
          <p:cNvGraphicFramePr>
            <a:graphicFrameLocks noGrp="1"/>
          </p:cNvGraphicFramePr>
          <p:nvPr>
            <p:ph type="tbl" idx="1"/>
          </p:nvPr>
        </p:nvGraphicFramePr>
        <p:xfrm>
          <a:off x="1981200" y="1600200"/>
          <a:ext cx="9601200" cy="4816475"/>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20000"/>
                    </a:ext>
                  </a:extLst>
                </a:gridCol>
                <a:gridCol w="4800600">
                  <a:extLst>
                    <a:ext uri="{9D8B030D-6E8A-4147-A177-3AD203B41FA5}">
                      <a16:colId xmlns:a16="http://schemas.microsoft.com/office/drawing/2014/main" val="20001"/>
                    </a:ext>
                  </a:extLst>
                </a:gridCol>
              </a:tblGrid>
              <a:tr h="2286301">
                <a:tc>
                  <a:txBody>
                    <a:bodyPr/>
                    <a:lstStyle/>
                    <a:p>
                      <a:r>
                        <a:rPr lang="ru-RU" sz="1600" b="0" dirty="0">
                          <a:solidFill>
                            <a:schemeClr val="tx1"/>
                          </a:solidFill>
                        </a:rPr>
                        <a:t>Перерабатывающий кооператив: приобретает в свою</a:t>
                      </a:r>
                      <a:r>
                        <a:rPr lang="ru-RU" sz="1600" b="0" baseline="0" dirty="0">
                          <a:solidFill>
                            <a:schemeClr val="tx1"/>
                          </a:solidFill>
                        </a:rPr>
                        <a:t> собственность </a:t>
                      </a:r>
                      <a:r>
                        <a:rPr lang="ru-RU" sz="1600" b="0" dirty="0">
                          <a:solidFill>
                            <a:schemeClr val="tx1"/>
                          </a:solidFill>
                        </a:rPr>
                        <a:t>у своих членов произведённую</a:t>
                      </a:r>
                      <a:r>
                        <a:rPr lang="ru-RU" sz="1600" b="0" baseline="0" dirty="0">
                          <a:solidFill>
                            <a:schemeClr val="tx1"/>
                          </a:solidFill>
                        </a:rPr>
                        <a:t> ими сельскохозяйственную продукцию, перерабатывает её в другой вид товара и реализует его третьим лицам (пример: скупка у членов молока, переработка его в масло, продажа масла на рынке)</a:t>
                      </a:r>
                      <a:endParaRPr lang="ru-RU" sz="1600" b="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dirty="0">
                          <a:solidFill>
                            <a:schemeClr val="tx1"/>
                          </a:solidFill>
                        </a:rPr>
                        <a:t>Сбытовой кооператив: приобретает в свою</a:t>
                      </a:r>
                      <a:r>
                        <a:rPr lang="ru-RU" sz="1600" b="0" baseline="0" dirty="0">
                          <a:solidFill>
                            <a:schemeClr val="tx1"/>
                          </a:solidFill>
                        </a:rPr>
                        <a:t> собственность </a:t>
                      </a:r>
                      <a:r>
                        <a:rPr lang="ru-RU" sz="1600" b="0" dirty="0">
                          <a:solidFill>
                            <a:schemeClr val="tx1"/>
                          </a:solidFill>
                        </a:rPr>
                        <a:t>у своих членов произведённую</a:t>
                      </a:r>
                      <a:r>
                        <a:rPr lang="ru-RU" sz="1600" b="0" baseline="0" dirty="0">
                          <a:solidFill>
                            <a:schemeClr val="tx1"/>
                          </a:solidFill>
                        </a:rPr>
                        <a:t> ими сельскохозяйственную продукцию, формирует из неё более крупные, чем это доступно одному члену партии и реализует их третьим лицам (пример: сбор у членов – ЛПХ яблок и продажа их в торговую сеть)</a:t>
                      </a:r>
                      <a:endParaRPr lang="ru-RU" sz="1600" b="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530174">
                <a:tc>
                  <a:txBody>
                    <a:bodyPr/>
                    <a:lstStyle/>
                    <a:p>
                      <a:r>
                        <a:rPr lang="ru-RU" sz="1600" b="0" dirty="0">
                          <a:solidFill>
                            <a:schemeClr val="tx1"/>
                          </a:solidFill>
                        </a:rPr>
                        <a:t>Снабженческий кооператив: приобретает</a:t>
                      </a:r>
                      <a:r>
                        <a:rPr lang="ru-RU" sz="1600" b="0" baseline="0" dirty="0">
                          <a:solidFill>
                            <a:schemeClr val="tx1"/>
                          </a:solidFill>
                        </a:rPr>
                        <a:t> у третьих лиц оптовые партии необходимого в сельскохозяйственном производстве сырья и продаёт его членам кооператива (пример: покупка минеральных удобрений у завода – изготовителя и распределение их между членами кооператива)</a:t>
                      </a:r>
                      <a:endParaRPr lang="ru-RU" sz="1600" b="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600" b="0" dirty="0">
                          <a:solidFill>
                            <a:schemeClr val="tx1"/>
                          </a:solidFill>
                        </a:rPr>
                        <a:t>Обслуживающий</a:t>
                      </a:r>
                      <a:r>
                        <a:rPr lang="ru-RU" sz="1600" b="0" baseline="0" dirty="0">
                          <a:solidFill>
                            <a:schemeClr val="tx1"/>
                          </a:solidFill>
                        </a:rPr>
                        <a:t> кооператив: оказывает своим членам услуги (как на основании гражданско-правового договора, так и за членские взносы):</a:t>
                      </a:r>
                    </a:p>
                    <a:p>
                      <a:r>
                        <a:rPr lang="ru-RU" sz="1600" b="0" baseline="0" dirty="0">
                          <a:solidFill>
                            <a:schemeClr val="tx1"/>
                          </a:solidFill>
                        </a:rPr>
                        <a:t>Пример 1: кооператив имеет в собственности трактор и оказывает платные услуги по вспашке земли;</a:t>
                      </a:r>
                    </a:p>
                    <a:p>
                      <a:r>
                        <a:rPr lang="ru-RU" sz="1600" b="0" baseline="0" dirty="0">
                          <a:solidFill>
                            <a:schemeClr val="tx1"/>
                          </a:solidFill>
                        </a:rPr>
                        <a:t>Пример 2: кооператив собирает у членов взносы и арендует у муниципалитета пастбище и нанимает пастуха;</a:t>
                      </a:r>
                    </a:p>
                    <a:p>
                      <a:r>
                        <a:rPr lang="ru-RU" sz="1600" b="0" baseline="0" dirty="0">
                          <a:solidFill>
                            <a:schemeClr val="tx1"/>
                          </a:solidFill>
                        </a:rPr>
                        <a:t>Пример 3: кредитный кооператив</a:t>
                      </a:r>
                      <a:endParaRPr lang="ru-RU" sz="1600" b="0" dirty="0">
                        <a:solidFill>
                          <a:schemeClr val="tx1"/>
                        </a:solidFill>
                      </a:endParaRPr>
                    </a:p>
                  </a:txBody>
                  <a:tcPr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0254" name="Номер слайда 6">
            <a:extLst>
              <a:ext uri="{FF2B5EF4-FFF2-40B4-BE49-F238E27FC236}">
                <a16:creationId xmlns:a16="http://schemas.microsoft.com/office/drawing/2014/main" id="{4E9301CC-A20B-445C-8D80-A3CCE321CCC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ED14572-5A5C-4F01-8A27-F9E1C13DA829}" type="slidenum">
              <a:rPr lang="en-US" altLang="ru-RU" sz="1400">
                <a:latin typeface="Arial" panose="020B0604020202020204" pitchFamily="34" charset="0"/>
              </a:rPr>
              <a:pPr>
                <a:lnSpc>
                  <a:spcPct val="100000"/>
                </a:lnSpc>
                <a:spcBef>
                  <a:spcPct val="0"/>
                </a:spcBef>
                <a:buFontTx/>
                <a:buNone/>
              </a:pPr>
              <a:t>7</a:t>
            </a:fld>
            <a:endParaRPr lang="en-US" altLang="ru-RU" sz="14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0623473-9D26-F6F8-904A-1CDF384ACC5C}"/>
              </a:ext>
            </a:extLst>
          </p:cNvPr>
          <p:cNvSpPr>
            <a:spLocks noGrp="1"/>
          </p:cNvSpPr>
          <p:nvPr>
            <p:ph type="title"/>
          </p:nvPr>
        </p:nvSpPr>
        <p:spPr/>
        <p:txBody>
          <a:bodyPr/>
          <a:lstStyle/>
          <a:p>
            <a:pPr algn="ctr"/>
            <a:r>
              <a:rPr lang="ru-RU" sz="3200" dirty="0"/>
              <a:t>Иные законодательные акты, регулирующие деятельность сельскохозяйственных потребительских кооперативов</a:t>
            </a:r>
          </a:p>
        </p:txBody>
      </p:sp>
      <p:sp>
        <p:nvSpPr>
          <p:cNvPr id="5" name="Текст 4">
            <a:extLst>
              <a:ext uri="{FF2B5EF4-FFF2-40B4-BE49-F238E27FC236}">
                <a16:creationId xmlns:a16="http://schemas.microsoft.com/office/drawing/2014/main" id="{7EF46FCF-2B9B-CF34-AEA8-0E59D296903F}"/>
              </a:ext>
            </a:extLst>
          </p:cNvPr>
          <p:cNvSpPr>
            <a:spLocks noGrp="1"/>
          </p:cNvSpPr>
          <p:nvPr>
            <p:ph type="body" idx="1"/>
          </p:nvPr>
        </p:nvSpPr>
        <p:spPr/>
        <p:txBody>
          <a:bodyPr anchor="ctr"/>
          <a:lstStyle/>
          <a:p>
            <a:pPr algn="ctr"/>
            <a:r>
              <a:rPr lang="ru-RU" sz="1800" dirty="0"/>
              <a:t>Федеральный закон от 24.07.2007 № 209-ФЗ "О развитии малого и среднего предпринимательства в Российской Федерации"</a:t>
            </a:r>
          </a:p>
        </p:txBody>
      </p:sp>
      <p:sp>
        <p:nvSpPr>
          <p:cNvPr id="6" name="Объект 5">
            <a:extLst>
              <a:ext uri="{FF2B5EF4-FFF2-40B4-BE49-F238E27FC236}">
                <a16:creationId xmlns:a16="http://schemas.microsoft.com/office/drawing/2014/main" id="{F7363C48-36C9-48A8-D12A-A4E9B0984F8F}"/>
              </a:ext>
            </a:extLst>
          </p:cNvPr>
          <p:cNvSpPr>
            <a:spLocks noGrp="1"/>
          </p:cNvSpPr>
          <p:nvPr>
            <p:ph sz="half" idx="2"/>
          </p:nvPr>
        </p:nvSpPr>
        <p:spPr/>
        <p:txBody>
          <a:bodyPr anchor="ctr"/>
          <a:lstStyle/>
          <a:p>
            <a:pPr marL="0" indent="0">
              <a:buNone/>
            </a:pPr>
            <a:r>
              <a:rPr lang="ru-RU" sz="2000" dirty="0"/>
              <a:t>К субъектам малого и среднего предпринимательства относятся зарегистрированные в соответствии с законодательством Российской Федерации и соответствующие условиям, установленным частью 1.1 настоящей статьи, хозяйственные общества, хозяйственные товарищества, хозяйственные партнерства, производственные кооперативы, потребительские кооперативы, крестьянские (фермерские) хозяйства и индивидуальные предприниматели.</a:t>
            </a:r>
          </a:p>
        </p:txBody>
      </p:sp>
      <p:sp>
        <p:nvSpPr>
          <p:cNvPr id="7" name="Текст 6">
            <a:extLst>
              <a:ext uri="{FF2B5EF4-FFF2-40B4-BE49-F238E27FC236}">
                <a16:creationId xmlns:a16="http://schemas.microsoft.com/office/drawing/2014/main" id="{BA36A7CC-C254-0042-EDA5-E40BF6F23ADF}"/>
              </a:ext>
            </a:extLst>
          </p:cNvPr>
          <p:cNvSpPr>
            <a:spLocks noGrp="1"/>
          </p:cNvSpPr>
          <p:nvPr>
            <p:ph type="body" sz="quarter" idx="3"/>
          </p:nvPr>
        </p:nvSpPr>
        <p:spPr/>
        <p:txBody>
          <a:bodyPr anchor="ctr"/>
          <a:lstStyle/>
          <a:p>
            <a:pPr algn="ctr"/>
            <a:r>
              <a:rPr lang="ru-RU" sz="2000" dirty="0"/>
              <a:t>Федеральный закон от </a:t>
            </a:r>
            <a:r>
              <a:rPr lang="ru-RU" sz="2000"/>
              <a:t>29.12.2006 № </a:t>
            </a:r>
            <a:r>
              <a:rPr lang="ru-RU" sz="2000" dirty="0"/>
              <a:t>264-ФЗ "О развитии сельского хозяйства"</a:t>
            </a:r>
          </a:p>
        </p:txBody>
      </p:sp>
      <p:sp>
        <p:nvSpPr>
          <p:cNvPr id="8" name="Объект 7">
            <a:extLst>
              <a:ext uri="{FF2B5EF4-FFF2-40B4-BE49-F238E27FC236}">
                <a16:creationId xmlns:a16="http://schemas.microsoft.com/office/drawing/2014/main" id="{BB2F541D-62D2-8A0A-4553-6AED98F2169B}"/>
              </a:ext>
            </a:extLst>
          </p:cNvPr>
          <p:cNvSpPr>
            <a:spLocks noGrp="1"/>
          </p:cNvSpPr>
          <p:nvPr>
            <p:ph sz="quarter" idx="4"/>
          </p:nvPr>
        </p:nvSpPr>
        <p:spPr/>
        <p:txBody>
          <a:bodyPr anchor="ctr"/>
          <a:lstStyle/>
          <a:p>
            <a:pPr marL="0" indent="0">
              <a:buNone/>
            </a:pPr>
            <a:r>
              <a:rPr lang="ru-RU" sz="2000" dirty="0"/>
              <a:t>2. Сельскохозяйственными товаропроизводителями признаются также:</a:t>
            </a:r>
            <a:r>
              <a:rPr lang="en-US" sz="2000" dirty="0"/>
              <a:t> …</a:t>
            </a:r>
            <a:endParaRPr lang="ru-RU" sz="2000" dirty="0"/>
          </a:p>
          <a:p>
            <a:pPr marL="0" indent="0">
              <a:buNone/>
            </a:pPr>
            <a:r>
              <a:rPr lang="ru-RU" sz="2000" dirty="0"/>
              <a:t>2) сельскохозяйственные потребительские кооперативы (перерабатывающие, сбытовые (торговые), обслуживающие (в том числе кредитные), снабженческие, заготовительные), созданные в соответствии с Федеральным законом от 8 декабря 1995 года N 193-ФЗ "О сельскохозяйственной кооперации"</a:t>
            </a:r>
          </a:p>
        </p:txBody>
      </p:sp>
    </p:spTree>
    <p:extLst>
      <p:ext uri="{BB962C8B-B14F-4D97-AF65-F5344CB8AC3E}">
        <p14:creationId xmlns:p14="http://schemas.microsoft.com/office/powerpoint/2010/main" val="243369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F395A-D2ED-4C54-8964-70659FF66EB2}"/>
              </a:ext>
            </a:extLst>
          </p:cNvPr>
          <p:cNvSpPr>
            <a:spLocks noGrp="1"/>
          </p:cNvSpPr>
          <p:nvPr>
            <p:ph type="title"/>
          </p:nvPr>
        </p:nvSpPr>
        <p:spPr>
          <a:xfrm>
            <a:off x="839788" y="239151"/>
            <a:ext cx="10515600" cy="1871003"/>
          </a:xfrm>
        </p:spPr>
        <p:txBody>
          <a:bodyPr>
            <a:normAutofit fontScale="90000"/>
          </a:bodyPr>
          <a:lstStyle/>
          <a:p>
            <a:pPr algn="ctr"/>
            <a:r>
              <a:rPr lang="ru-RU" dirty="0"/>
              <a:t>В сельскохозяйственных кооперативах предусмотрены два типа участия: членство (ст. 13) и ассоциированное членство (ст. 14).</a:t>
            </a:r>
            <a:br>
              <a:rPr lang="ru-RU" dirty="0"/>
            </a:br>
            <a:r>
              <a:rPr lang="ru-RU" dirty="0"/>
              <a:t>Ассоциированный член не является членом</a:t>
            </a:r>
          </a:p>
        </p:txBody>
      </p:sp>
      <p:sp>
        <p:nvSpPr>
          <p:cNvPr id="8" name="Текст 7">
            <a:extLst>
              <a:ext uri="{FF2B5EF4-FFF2-40B4-BE49-F238E27FC236}">
                <a16:creationId xmlns:a16="http://schemas.microsoft.com/office/drawing/2014/main" id="{E46B2DBC-40A2-445C-8701-C92211D99756}"/>
              </a:ext>
            </a:extLst>
          </p:cNvPr>
          <p:cNvSpPr>
            <a:spLocks noGrp="1"/>
          </p:cNvSpPr>
          <p:nvPr>
            <p:ph type="body" idx="1"/>
          </p:nvPr>
        </p:nvSpPr>
        <p:spPr>
          <a:xfrm>
            <a:off x="839788" y="2208628"/>
            <a:ext cx="4937760" cy="950976"/>
          </a:xfrm>
        </p:spPr>
        <p:txBody>
          <a:bodyPr anchor="ctr"/>
          <a:lstStyle/>
          <a:p>
            <a:pPr algn="ctr"/>
            <a:r>
              <a:rPr lang="ru-RU" dirty="0"/>
              <a:t>Члены кооператива</a:t>
            </a:r>
          </a:p>
        </p:txBody>
      </p:sp>
      <p:sp>
        <p:nvSpPr>
          <p:cNvPr id="9" name="Объект 8">
            <a:extLst>
              <a:ext uri="{FF2B5EF4-FFF2-40B4-BE49-F238E27FC236}">
                <a16:creationId xmlns:a16="http://schemas.microsoft.com/office/drawing/2014/main" id="{1B90F4DB-F25A-491A-8FC2-4339AAE60C46}"/>
              </a:ext>
            </a:extLst>
          </p:cNvPr>
          <p:cNvSpPr>
            <a:spLocks noGrp="1"/>
          </p:cNvSpPr>
          <p:nvPr>
            <p:ph sz="half" idx="2"/>
          </p:nvPr>
        </p:nvSpPr>
        <p:spPr>
          <a:xfrm>
            <a:off x="839788" y="3172731"/>
            <a:ext cx="5157787" cy="3684588"/>
          </a:xfrm>
        </p:spPr>
        <p:txBody>
          <a:bodyPr>
            <a:normAutofit fontScale="70000" lnSpcReduction="20000"/>
          </a:bodyPr>
          <a:lstStyle/>
          <a:p>
            <a:pPr marL="0" indent="0">
              <a:buNone/>
            </a:pPr>
            <a:r>
              <a:rPr lang="ru-RU" dirty="0"/>
              <a:t>Член кооператива - … принимающее участие в хозяйственной деятельности потребительского кооператива физическое или юридическое лицо, удовлетворяющие требованиям настоящего Федерального закона и устава кооператива, внесшие паевой взнос в установленных уставом кооператива размере и порядке, принятые в кооператив с правом голоса и несущие по обязательствам кооператива субсидиарную ответственность.</a:t>
            </a:r>
          </a:p>
          <a:p>
            <a:pPr marL="0" indent="0">
              <a:buNone/>
            </a:pPr>
            <a:r>
              <a:rPr lang="ru-RU" dirty="0"/>
              <a:t>Сведения о члене кооператива вносятся в реестр членов и ассоциированных членов; члену кооператива выдаётся членская книжка.</a:t>
            </a:r>
          </a:p>
        </p:txBody>
      </p:sp>
      <p:sp>
        <p:nvSpPr>
          <p:cNvPr id="10" name="Текст 9">
            <a:extLst>
              <a:ext uri="{FF2B5EF4-FFF2-40B4-BE49-F238E27FC236}">
                <a16:creationId xmlns:a16="http://schemas.microsoft.com/office/drawing/2014/main" id="{172748A3-8468-4286-917C-4E5FB9BF91A4}"/>
              </a:ext>
            </a:extLst>
          </p:cNvPr>
          <p:cNvSpPr>
            <a:spLocks noGrp="1"/>
          </p:cNvSpPr>
          <p:nvPr>
            <p:ph type="body" sz="quarter" idx="3"/>
          </p:nvPr>
        </p:nvSpPr>
        <p:spPr>
          <a:xfrm>
            <a:off x="6419088" y="2208628"/>
            <a:ext cx="4937760" cy="950976"/>
          </a:xfrm>
        </p:spPr>
        <p:txBody>
          <a:bodyPr anchor="ctr"/>
          <a:lstStyle/>
          <a:p>
            <a:pPr algn="ctr"/>
            <a:r>
              <a:rPr lang="ru-RU" dirty="0"/>
              <a:t>Ассоциированные члены кооператива</a:t>
            </a:r>
          </a:p>
        </p:txBody>
      </p:sp>
      <p:sp>
        <p:nvSpPr>
          <p:cNvPr id="11" name="Объект 10">
            <a:extLst>
              <a:ext uri="{FF2B5EF4-FFF2-40B4-BE49-F238E27FC236}">
                <a16:creationId xmlns:a16="http://schemas.microsoft.com/office/drawing/2014/main" id="{7342400E-A86A-4193-ABE9-99145F87974E}"/>
              </a:ext>
            </a:extLst>
          </p:cNvPr>
          <p:cNvSpPr>
            <a:spLocks noGrp="1"/>
          </p:cNvSpPr>
          <p:nvPr>
            <p:ph sz="quarter" idx="4"/>
          </p:nvPr>
        </p:nvSpPr>
        <p:spPr>
          <a:xfrm>
            <a:off x="6172200" y="3172731"/>
            <a:ext cx="5183188" cy="3684588"/>
          </a:xfrm>
        </p:spPr>
        <p:txBody>
          <a:bodyPr anchor="ctr">
            <a:normAutofit fontScale="70000" lnSpcReduction="20000"/>
          </a:bodyPr>
          <a:lstStyle/>
          <a:p>
            <a:pPr marL="0" indent="0">
              <a:buNone/>
            </a:pPr>
            <a:r>
              <a:rPr lang="ru-RU" dirty="0"/>
              <a:t>Ассоциированный член кооператива - физическое или юридическое лицо, внесшее паевой взнос, по которому оно получает дивиденды, несущее риск убытков, связанных с деятельностью кооператива, в пределах стоимости своего паевого взноса и имеющее право голоса в кооперативе с учетом ограничений, установленных настоящим Федеральным законом и уставом кооператива.</a:t>
            </a:r>
          </a:p>
          <a:p>
            <a:pPr marL="0" indent="0">
              <a:buNone/>
            </a:pPr>
            <a:r>
              <a:rPr lang="ru-RU" dirty="0"/>
              <a:t>Сведения об ассоциированном члене кооператива вносятся в реестр членов и ассоциированных членов; с ассоциированным членом кооператив заключает договор ассоциированного членства.</a:t>
            </a:r>
          </a:p>
        </p:txBody>
      </p:sp>
      <p:sp>
        <p:nvSpPr>
          <p:cNvPr id="5" name="Дата 4">
            <a:extLst>
              <a:ext uri="{FF2B5EF4-FFF2-40B4-BE49-F238E27FC236}">
                <a16:creationId xmlns:a16="http://schemas.microsoft.com/office/drawing/2014/main" id="{DAE3764E-40E6-49BC-B0DD-93CB40827855}"/>
              </a:ext>
            </a:extLst>
          </p:cNvPr>
          <p:cNvSpPr>
            <a:spLocks noGrp="1"/>
          </p:cNvSpPr>
          <p:nvPr>
            <p:ph type="dt" sz="half" idx="10"/>
          </p:nvPr>
        </p:nvSpPr>
        <p:spPr/>
        <p:txBody>
          <a:bodyPr/>
          <a:lstStyle/>
          <a:p>
            <a:pPr rtl="0"/>
            <a:endParaRPr lang="ru-RU" noProof="0" dirty="0"/>
          </a:p>
        </p:txBody>
      </p:sp>
      <p:sp>
        <p:nvSpPr>
          <p:cNvPr id="6" name="Нижний колонтитул 5">
            <a:extLst>
              <a:ext uri="{FF2B5EF4-FFF2-40B4-BE49-F238E27FC236}">
                <a16:creationId xmlns:a16="http://schemas.microsoft.com/office/drawing/2014/main" id="{0110CBCC-EF2D-46E9-BFDC-356E469B7375}"/>
              </a:ext>
            </a:extLst>
          </p:cNvPr>
          <p:cNvSpPr>
            <a:spLocks noGrp="1"/>
          </p:cNvSpPr>
          <p:nvPr>
            <p:ph type="ftr" sz="quarter" idx="11"/>
          </p:nvPr>
        </p:nvSpPr>
        <p:spPr/>
        <p:txBody>
          <a:bodyPr/>
          <a:lstStyle/>
          <a:p>
            <a:pPr rtl="0"/>
            <a:endParaRPr lang="ru-RU" noProof="0" dirty="0"/>
          </a:p>
        </p:txBody>
      </p:sp>
      <p:sp>
        <p:nvSpPr>
          <p:cNvPr id="7" name="Номер слайда 6">
            <a:extLst>
              <a:ext uri="{FF2B5EF4-FFF2-40B4-BE49-F238E27FC236}">
                <a16:creationId xmlns:a16="http://schemas.microsoft.com/office/drawing/2014/main" id="{625D8084-00AF-4FDD-9E96-1E3030A49F7D}"/>
              </a:ext>
            </a:extLst>
          </p:cNvPr>
          <p:cNvSpPr>
            <a:spLocks noGrp="1"/>
          </p:cNvSpPr>
          <p:nvPr>
            <p:ph type="sldNum" sz="quarter" idx="12"/>
          </p:nvPr>
        </p:nvSpPr>
        <p:spPr/>
        <p:txBody>
          <a:bodyPr/>
          <a:lstStyle/>
          <a:p>
            <a:pPr rtl="0"/>
            <a:fld id="{B9713C8C-8E70-45D5-AE59-23E60168254E}" type="slidenum">
              <a:rPr lang="ru-RU" noProof="0" smtClean="0"/>
              <a:t>9</a:t>
            </a:fld>
            <a:endParaRPr lang="ru-RU" noProof="0"/>
          </a:p>
        </p:txBody>
      </p:sp>
    </p:spTree>
    <p:extLst>
      <p:ext uri="{BB962C8B-B14F-4D97-AF65-F5344CB8AC3E}">
        <p14:creationId xmlns:p14="http://schemas.microsoft.com/office/powerpoint/2010/main" val="237533415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330</TotalTime>
  <Words>1530</Words>
  <Application>Microsoft Office PowerPoint</Application>
  <PresentationFormat>Широкоэкранный</PresentationFormat>
  <Paragraphs>126</Paragraphs>
  <Slides>18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18</vt:i4>
      </vt:variant>
    </vt:vector>
  </HeadingPairs>
  <TitlesOfParts>
    <vt:vector size="22" baseType="lpstr">
      <vt:lpstr>Arial</vt:lpstr>
      <vt:lpstr>Calibri</vt:lpstr>
      <vt:lpstr>Calibri Light</vt:lpstr>
      <vt:lpstr>Тема Office</vt:lpstr>
      <vt:lpstr>Законодательство Российской Федерации о кооперации. Место сельскохозяйственных кооперативов среди кооперативных объединений. Виды сельскохозяйственных кооперативов.</vt:lpstr>
      <vt:lpstr>Место законодательства о сельскохозяйственной кооперации в российском корпоративном праве</vt:lpstr>
      <vt:lpstr>Основные разделы Федерального закона от 08.12.1995 г. № 193 -ФЗ «О сельскохозяйственной кооперации»</vt:lpstr>
      <vt:lpstr>Разновидности сельскохозяйственных кооперативов, создаваемых в России на основании Федерального закона «О сельскохозяйственной кооперации»</vt:lpstr>
      <vt:lpstr>Сельскохозяйственные производственные и сельскохозяйственные потребительские кооперативы</vt:lpstr>
      <vt:lpstr>Классификация производственных кооперативов – по признаку собственности</vt:lpstr>
      <vt:lpstr>Классификация сельскохозяйственных потребительских кооперативов – по функциональному признаку</vt:lpstr>
      <vt:lpstr>Иные законодательные акты, регулирующие деятельность сельскохозяйственных потребительских кооперативов</vt:lpstr>
      <vt:lpstr>В сельскохозяйственных кооперативах предусмотрены два типа участия: членство (ст. 13) и ассоциированное членство (ст. 14). Ассоциированный член не является членом</vt:lpstr>
      <vt:lpstr>Участие в кооператива определяется целью деятельности кооператива</vt:lpstr>
      <vt:lpstr>Кто ещё может быть членом СПоК</vt:lpstr>
      <vt:lpstr>Почему кооперативы состоят только из сельскохозяйственных товаропроизводителей? Потому что «не – сельскохозяйственный товаропроизводитель»:</vt:lpstr>
      <vt:lpstr>Почему членство в СПоК однородное? (ст. 13, ч. 5)</vt:lpstr>
      <vt:lpstr>Члены кооператива = клиенты кооператива (ст. 4)</vt:lpstr>
      <vt:lpstr>Два необходимых вопроса</vt:lpstr>
      <vt:lpstr>Претендент на ассоциированное членство обычно вкладывает средства в расчёте на доход</vt:lpstr>
      <vt:lpstr>Если члены кооператива не в состоянии основать кооператив «без инвестора»…</vt:lpstr>
      <vt:lpstr>Выводы: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Основы законодательства о сельскохозяйственной потребительской кооперации</dc:title>
  <dc:creator>euser519</dc:creator>
  <cp:lastModifiedBy>euser519</cp:lastModifiedBy>
  <cp:revision>40</cp:revision>
  <dcterms:created xsi:type="dcterms:W3CDTF">2020-09-30T13:12:39Z</dcterms:created>
  <dcterms:modified xsi:type="dcterms:W3CDTF">2023-03-15T10:41:38Z</dcterms:modified>
</cp:coreProperties>
</file>