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74" r:id="rId4"/>
    <p:sldId id="1289" r:id="rId5"/>
    <p:sldId id="1297" r:id="rId6"/>
    <p:sldId id="1298" r:id="rId7"/>
    <p:sldId id="1299" r:id="rId8"/>
    <p:sldId id="317" r:id="rId9"/>
    <p:sldId id="1305" r:id="rId10"/>
    <p:sldId id="309" r:id="rId11"/>
    <p:sldId id="378" r:id="rId12"/>
    <p:sldId id="284" r:id="rId13"/>
    <p:sldId id="1308" r:id="rId14"/>
    <p:sldId id="1307" r:id="rId15"/>
    <p:sldId id="371" r:id="rId16"/>
    <p:sldId id="285" r:id="rId17"/>
    <p:sldId id="286" r:id="rId18"/>
    <p:sldId id="287" r:id="rId19"/>
    <p:sldId id="288" r:id="rId20"/>
    <p:sldId id="1295" r:id="rId21"/>
  </p:sldIdLst>
  <p:sldSz cx="12192000" cy="6858000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C2AA4-ABAC-46D7-9E0F-3601625061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06E25-D3E3-49E3-B70F-75FA24636D2A}">
      <dgm:prSet phldrT="[Текст]"/>
      <dgm:spPr/>
      <dgm:t>
        <a:bodyPr/>
        <a:lstStyle/>
        <a:p>
          <a:r>
            <a:rPr lang="ru-RU" dirty="0"/>
            <a:t>Сельскохозяйственные организации – субъекты МСП:</a:t>
          </a:r>
          <a:endParaRPr lang="en-US" dirty="0"/>
        </a:p>
        <a:p>
          <a:r>
            <a:rPr lang="ru-RU" dirty="0"/>
            <a:t>20 малых предприятий (осуществляющее </a:t>
          </a:r>
          <a:r>
            <a:rPr lang="ru-RU" dirty="0" err="1"/>
            <a:t>сельхоздеятельность</a:t>
          </a:r>
          <a:r>
            <a:rPr lang="ru-RU" dirty="0"/>
            <a:t>)</a:t>
          </a:r>
        </a:p>
      </dgm:t>
    </dgm:pt>
    <dgm:pt modelId="{C6388D8C-E193-45D1-A921-B1080372AF69}" type="parTrans" cxnId="{145D19D6-8A2D-4BB4-A0BD-1694FD449078}">
      <dgm:prSet/>
      <dgm:spPr/>
      <dgm:t>
        <a:bodyPr/>
        <a:lstStyle/>
        <a:p>
          <a:endParaRPr lang="ru-RU"/>
        </a:p>
      </dgm:t>
    </dgm:pt>
    <dgm:pt modelId="{13D9FEB8-0059-4EA0-9B2D-A93E02850C98}" type="sibTrans" cxnId="{145D19D6-8A2D-4BB4-A0BD-1694FD449078}">
      <dgm:prSet/>
      <dgm:spPr/>
      <dgm:t>
        <a:bodyPr/>
        <a:lstStyle/>
        <a:p>
          <a:endParaRPr lang="ru-RU"/>
        </a:p>
      </dgm:t>
    </dgm:pt>
    <dgm:pt modelId="{0E794F37-4B1E-468B-B945-0BD1D381541A}">
      <dgm:prSet phldrT="[Текст]"/>
      <dgm:spPr/>
      <dgm:t>
        <a:bodyPr/>
        <a:lstStyle/>
        <a:p>
          <a:r>
            <a:rPr lang="ru-RU" dirty="0"/>
            <a:t>Крестьянские (фермерские) хозяйства и ИП:</a:t>
          </a:r>
        </a:p>
        <a:p>
          <a:r>
            <a:rPr lang="ru-RU" dirty="0"/>
            <a:t>383 (осуществляющих </a:t>
          </a:r>
          <a:r>
            <a:rPr lang="ru-RU" dirty="0" err="1"/>
            <a:t>сельхоздеятельность</a:t>
          </a:r>
          <a:r>
            <a:rPr lang="ru-RU" dirty="0"/>
            <a:t>)</a:t>
          </a:r>
        </a:p>
      </dgm:t>
    </dgm:pt>
    <dgm:pt modelId="{D2B66A9D-A59A-45EE-92D1-56FCBE230AAF}" type="parTrans" cxnId="{D86AE3D3-1F2C-4815-B9B1-ACD3E2E619DF}">
      <dgm:prSet/>
      <dgm:spPr/>
      <dgm:t>
        <a:bodyPr/>
        <a:lstStyle/>
        <a:p>
          <a:endParaRPr lang="ru-RU"/>
        </a:p>
      </dgm:t>
    </dgm:pt>
    <dgm:pt modelId="{FF659E48-FBE9-4F4E-9DC1-426880F6D230}" type="sibTrans" cxnId="{D86AE3D3-1F2C-4815-B9B1-ACD3E2E619DF}">
      <dgm:prSet/>
      <dgm:spPr/>
      <dgm:t>
        <a:bodyPr/>
        <a:lstStyle/>
        <a:p>
          <a:endParaRPr lang="ru-RU"/>
        </a:p>
      </dgm:t>
    </dgm:pt>
    <dgm:pt modelId="{951354B3-BCE8-41B9-8219-3FCA58333156}">
      <dgm:prSet phldrT="[Текст]"/>
      <dgm:spPr/>
      <dgm:t>
        <a:bodyPr/>
        <a:lstStyle/>
        <a:p>
          <a:r>
            <a:rPr lang="ru-RU" dirty="0"/>
            <a:t>Личные подсобные хозяйства:</a:t>
          </a:r>
        </a:p>
        <a:p>
          <a:r>
            <a:rPr lang="ru-RU"/>
            <a:t>26,3 </a:t>
          </a:r>
          <a:r>
            <a:rPr lang="ru-RU" dirty="0"/>
            <a:t>тыс. ЛПХ, производящих сельскохозяйственную продукцию</a:t>
          </a:r>
        </a:p>
      </dgm:t>
    </dgm:pt>
    <dgm:pt modelId="{2AFB9B2B-489E-4778-A3DA-59DE97E87FDD}" type="parTrans" cxnId="{19856D5C-F2E6-46AE-B446-2BF8B8BF9652}">
      <dgm:prSet/>
      <dgm:spPr/>
      <dgm:t>
        <a:bodyPr/>
        <a:lstStyle/>
        <a:p>
          <a:endParaRPr lang="ru-RU"/>
        </a:p>
      </dgm:t>
    </dgm:pt>
    <dgm:pt modelId="{9CB4C216-A47A-4517-AC71-4282F041AEB1}" type="sibTrans" cxnId="{19856D5C-F2E6-46AE-B446-2BF8B8BF9652}">
      <dgm:prSet/>
      <dgm:spPr/>
      <dgm:t>
        <a:bodyPr/>
        <a:lstStyle/>
        <a:p>
          <a:endParaRPr lang="ru-RU"/>
        </a:p>
      </dgm:t>
    </dgm:pt>
    <dgm:pt modelId="{E8622617-7F6C-477C-AAB6-816E6C5FDBF4}" type="pres">
      <dgm:prSet presAssocID="{33CC2AA4-ABAC-46D7-9E0F-3601625061A3}" presName="Name0" presStyleCnt="0">
        <dgm:presLayoutVars>
          <dgm:dir/>
          <dgm:resizeHandles val="exact"/>
        </dgm:presLayoutVars>
      </dgm:prSet>
      <dgm:spPr/>
    </dgm:pt>
    <dgm:pt modelId="{DF2F0DC1-4840-41A3-A86E-8D6945C1EB52}" type="pres">
      <dgm:prSet presAssocID="{33CC2AA4-ABAC-46D7-9E0F-3601625061A3}" presName="bkgdShp" presStyleLbl="alignAccFollowNode1" presStyleIdx="0" presStyleCnt="1"/>
      <dgm:spPr/>
    </dgm:pt>
    <dgm:pt modelId="{A433773D-D364-4386-B736-ABA905F50392}" type="pres">
      <dgm:prSet presAssocID="{33CC2AA4-ABAC-46D7-9E0F-3601625061A3}" presName="linComp" presStyleCnt="0"/>
      <dgm:spPr/>
    </dgm:pt>
    <dgm:pt modelId="{4A22CDF4-5B1A-48AF-9963-4C001D95AEEF}" type="pres">
      <dgm:prSet presAssocID="{C2606E25-D3E3-49E3-B70F-75FA24636D2A}" presName="compNode" presStyleCnt="0"/>
      <dgm:spPr/>
    </dgm:pt>
    <dgm:pt modelId="{B0A140B5-94B4-484E-982C-476F619CA5DA}" type="pres">
      <dgm:prSet presAssocID="{C2606E25-D3E3-49E3-B70F-75FA24636D2A}" presName="node" presStyleLbl="node1" presStyleIdx="0" presStyleCnt="3">
        <dgm:presLayoutVars>
          <dgm:bulletEnabled val="1"/>
        </dgm:presLayoutVars>
      </dgm:prSet>
      <dgm:spPr/>
    </dgm:pt>
    <dgm:pt modelId="{389C71D4-7D09-4A1C-9614-DEC0C641DF9D}" type="pres">
      <dgm:prSet presAssocID="{C2606E25-D3E3-49E3-B70F-75FA24636D2A}" presName="invisiNode" presStyleLbl="node1" presStyleIdx="0" presStyleCnt="3"/>
      <dgm:spPr/>
    </dgm:pt>
    <dgm:pt modelId="{C3E420B5-D8F4-4D39-8B13-A79A2615FDB8}" type="pres">
      <dgm:prSet presAssocID="{C2606E25-D3E3-49E3-B70F-75FA24636D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4CDC44B-B295-49D9-B91E-81B22CD55ABB}" type="pres">
      <dgm:prSet presAssocID="{13D9FEB8-0059-4EA0-9B2D-A93E02850C98}" presName="sibTrans" presStyleLbl="sibTrans2D1" presStyleIdx="0" presStyleCnt="0"/>
      <dgm:spPr/>
    </dgm:pt>
    <dgm:pt modelId="{02FB22EC-782E-4C8F-B973-429EA8F9FDD3}" type="pres">
      <dgm:prSet presAssocID="{0E794F37-4B1E-468B-B945-0BD1D381541A}" presName="compNode" presStyleCnt="0"/>
      <dgm:spPr/>
    </dgm:pt>
    <dgm:pt modelId="{C8BC24AC-54DD-4D09-8D04-0D675C8C4655}" type="pres">
      <dgm:prSet presAssocID="{0E794F37-4B1E-468B-B945-0BD1D381541A}" presName="node" presStyleLbl="node1" presStyleIdx="1" presStyleCnt="3">
        <dgm:presLayoutVars>
          <dgm:bulletEnabled val="1"/>
        </dgm:presLayoutVars>
      </dgm:prSet>
      <dgm:spPr/>
    </dgm:pt>
    <dgm:pt modelId="{77B48F80-2BAC-4E4E-BD3A-DC39556F62F7}" type="pres">
      <dgm:prSet presAssocID="{0E794F37-4B1E-468B-B945-0BD1D381541A}" presName="invisiNode" presStyleLbl="node1" presStyleIdx="1" presStyleCnt="3"/>
      <dgm:spPr/>
    </dgm:pt>
    <dgm:pt modelId="{0B8B8015-ABAD-47E8-9F5A-27E21A816792}" type="pres">
      <dgm:prSet presAssocID="{0E794F37-4B1E-468B-B945-0BD1D381541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BDA78CC-ABD3-4DAA-B00F-23AFE3A39FD4}" type="pres">
      <dgm:prSet presAssocID="{FF659E48-FBE9-4F4E-9DC1-426880F6D230}" presName="sibTrans" presStyleLbl="sibTrans2D1" presStyleIdx="0" presStyleCnt="0"/>
      <dgm:spPr/>
    </dgm:pt>
    <dgm:pt modelId="{10C77631-7EDA-4830-876A-01FAA6153D1E}" type="pres">
      <dgm:prSet presAssocID="{951354B3-BCE8-41B9-8219-3FCA58333156}" presName="compNode" presStyleCnt="0"/>
      <dgm:spPr/>
    </dgm:pt>
    <dgm:pt modelId="{C2E2BEE1-3B2C-4E2F-BAC2-A813983B8E75}" type="pres">
      <dgm:prSet presAssocID="{951354B3-BCE8-41B9-8219-3FCA58333156}" presName="node" presStyleLbl="node1" presStyleIdx="2" presStyleCnt="3">
        <dgm:presLayoutVars>
          <dgm:bulletEnabled val="1"/>
        </dgm:presLayoutVars>
      </dgm:prSet>
      <dgm:spPr/>
    </dgm:pt>
    <dgm:pt modelId="{AECF34C2-C4CB-4B7F-8B8B-202E14ABAF28}" type="pres">
      <dgm:prSet presAssocID="{951354B3-BCE8-41B9-8219-3FCA58333156}" presName="invisiNode" presStyleLbl="node1" presStyleIdx="2" presStyleCnt="3"/>
      <dgm:spPr/>
    </dgm:pt>
    <dgm:pt modelId="{9A2AB7FF-FB36-40EA-BB27-50EC62095CC1}" type="pres">
      <dgm:prSet presAssocID="{951354B3-BCE8-41B9-8219-3FCA5833315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B8246D2C-04CE-41BD-ABEC-1F25FEFB1110}" type="presOf" srcId="{0E794F37-4B1E-468B-B945-0BD1D381541A}" destId="{C8BC24AC-54DD-4D09-8D04-0D675C8C4655}" srcOrd="0" destOrd="0" presId="urn:microsoft.com/office/officeart/2005/8/layout/pList2"/>
    <dgm:cxn modelId="{E5FCD930-1B87-48B9-B73A-D6B2B06402DD}" type="presOf" srcId="{951354B3-BCE8-41B9-8219-3FCA58333156}" destId="{C2E2BEE1-3B2C-4E2F-BAC2-A813983B8E75}" srcOrd="0" destOrd="0" presId="urn:microsoft.com/office/officeart/2005/8/layout/pList2"/>
    <dgm:cxn modelId="{19856D5C-F2E6-46AE-B446-2BF8B8BF9652}" srcId="{33CC2AA4-ABAC-46D7-9E0F-3601625061A3}" destId="{951354B3-BCE8-41B9-8219-3FCA58333156}" srcOrd="2" destOrd="0" parTransId="{2AFB9B2B-489E-4778-A3DA-59DE97E87FDD}" sibTransId="{9CB4C216-A47A-4517-AC71-4282F041AEB1}"/>
    <dgm:cxn modelId="{92B75968-1BA1-4D16-B97B-979D772D9E9E}" type="presOf" srcId="{FF659E48-FBE9-4F4E-9DC1-426880F6D230}" destId="{1BDA78CC-ABD3-4DAA-B00F-23AFE3A39FD4}" srcOrd="0" destOrd="0" presId="urn:microsoft.com/office/officeart/2005/8/layout/pList2"/>
    <dgm:cxn modelId="{14C0096D-7094-4276-8A28-37C91827DDD7}" type="presOf" srcId="{33CC2AA4-ABAC-46D7-9E0F-3601625061A3}" destId="{E8622617-7F6C-477C-AAB6-816E6C5FDBF4}" srcOrd="0" destOrd="0" presId="urn:microsoft.com/office/officeart/2005/8/layout/pList2"/>
    <dgm:cxn modelId="{55AD34B3-6AE6-4572-B2A5-AF53E01D7E23}" type="presOf" srcId="{13D9FEB8-0059-4EA0-9B2D-A93E02850C98}" destId="{94CDC44B-B295-49D9-B91E-81B22CD55ABB}" srcOrd="0" destOrd="0" presId="urn:microsoft.com/office/officeart/2005/8/layout/pList2"/>
    <dgm:cxn modelId="{F86BE1C7-AAF3-4261-B9C7-3D86FF736788}" type="presOf" srcId="{C2606E25-D3E3-49E3-B70F-75FA24636D2A}" destId="{B0A140B5-94B4-484E-982C-476F619CA5DA}" srcOrd="0" destOrd="0" presId="urn:microsoft.com/office/officeart/2005/8/layout/pList2"/>
    <dgm:cxn modelId="{D86AE3D3-1F2C-4815-B9B1-ACD3E2E619DF}" srcId="{33CC2AA4-ABAC-46D7-9E0F-3601625061A3}" destId="{0E794F37-4B1E-468B-B945-0BD1D381541A}" srcOrd="1" destOrd="0" parTransId="{D2B66A9D-A59A-45EE-92D1-56FCBE230AAF}" sibTransId="{FF659E48-FBE9-4F4E-9DC1-426880F6D230}"/>
    <dgm:cxn modelId="{145D19D6-8A2D-4BB4-A0BD-1694FD449078}" srcId="{33CC2AA4-ABAC-46D7-9E0F-3601625061A3}" destId="{C2606E25-D3E3-49E3-B70F-75FA24636D2A}" srcOrd="0" destOrd="0" parTransId="{C6388D8C-E193-45D1-A921-B1080372AF69}" sibTransId="{13D9FEB8-0059-4EA0-9B2D-A93E02850C98}"/>
    <dgm:cxn modelId="{4D6B4793-B4EB-4F19-802E-0D355FDB6E52}" type="presParOf" srcId="{E8622617-7F6C-477C-AAB6-816E6C5FDBF4}" destId="{DF2F0DC1-4840-41A3-A86E-8D6945C1EB52}" srcOrd="0" destOrd="0" presId="urn:microsoft.com/office/officeart/2005/8/layout/pList2"/>
    <dgm:cxn modelId="{D384CD82-6183-4E77-9A4C-DBA6F4F79CAF}" type="presParOf" srcId="{E8622617-7F6C-477C-AAB6-816E6C5FDBF4}" destId="{A433773D-D364-4386-B736-ABA905F50392}" srcOrd="1" destOrd="0" presId="urn:microsoft.com/office/officeart/2005/8/layout/pList2"/>
    <dgm:cxn modelId="{5E8E1F33-88BC-4079-B716-2CB4BED1F7D6}" type="presParOf" srcId="{A433773D-D364-4386-B736-ABA905F50392}" destId="{4A22CDF4-5B1A-48AF-9963-4C001D95AEEF}" srcOrd="0" destOrd="0" presId="urn:microsoft.com/office/officeart/2005/8/layout/pList2"/>
    <dgm:cxn modelId="{D5397650-4055-44D8-916A-7E8FA7B02547}" type="presParOf" srcId="{4A22CDF4-5B1A-48AF-9963-4C001D95AEEF}" destId="{B0A140B5-94B4-484E-982C-476F619CA5DA}" srcOrd="0" destOrd="0" presId="urn:microsoft.com/office/officeart/2005/8/layout/pList2"/>
    <dgm:cxn modelId="{DB9A9584-BD0D-40D2-948D-261A10543AE3}" type="presParOf" srcId="{4A22CDF4-5B1A-48AF-9963-4C001D95AEEF}" destId="{389C71D4-7D09-4A1C-9614-DEC0C641DF9D}" srcOrd="1" destOrd="0" presId="urn:microsoft.com/office/officeart/2005/8/layout/pList2"/>
    <dgm:cxn modelId="{8672F414-C71A-4004-8A6D-BA33251FA14C}" type="presParOf" srcId="{4A22CDF4-5B1A-48AF-9963-4C001D95AEEF}" destId="{C3E420B5-D8F4-4D39-8B13-A79A2615FDB8}" srcOrd="2" destOrd="0" presId="urn:microsoft.com/office/officeart/2005/8/layout/pList2"/>
    <dgm:cxn modelId="{2234AF77-FAEE-41B5-B5DC-B5C0D23D5360}" type="presParOf" srcId="{A433773D-D364-4386-B736-ABA905F50392}" destId="{94CDC44B-B295-49D9-B91E-81B22CD55ABB}" srcOrd="1" destOrd="0" presId="urn:microsoft.com/office/officeart/2005/8/layout/pList2"/>
    <dgm:cxn modelId="{E01054EB-228A-48D8-9673-B88E32213A00}" type="presParOf" srcId="{A433773D-D364-4386-B736-ABA905F50392}" destId="{02FB22EC-782E-4C8F-B973-429EA8F9FDD3}" srcOrd="2" destOrd="0" presId="urn:microsoft.com/office/officeart/2005/8/layout/pList2"/>
    <dgm:cxn modelId="{DBE875C4-B295-4B1A-9DBB-64AFB7CF064C}" type="presParOf" srcId="{02FB22EC-782E-4C8F-B973-429EA8F9FDD3}" destId="{C8BC24AC-54DD-4D09-8D04-0D675C8C4655}" srcOrd="0" destOrd="0" presId="urn:microsoft.com/office/officeart/2005/8/layout/pList2"/>
    <dgm:cxn modelId="{A9110157-951C-4039-9119-1923D55C1048}" type="presParOf" srcId="{02FB22EC-782E-4C8F-B973-429EA8F9FDD3}" destId="{77B48F80-2BAC-4E4E-BD3A-DC39556F62F7}" srcOrd="1" destOrd="0" presId="urn:microsoft.com/office/officeart/2005/8/layout/pList2"/>
    <dgm:cxn modelId="{94D581B7-7774-46CA-BF28-128A7A29EA03}" type="presParOf" srcId="{02FB22EC-782E-4C8F-B973-429EA8F9FDD3}" destId="{0B8B8015-ABAD-47E8-9F5A-27E21A816792}" srcOrd="2" destOrd="0" presId="urn:microsoft.com/office/officeart/2005/8/layout/pList2"/>
    <dgm:cxn modelId="{F4DF3E8B-C198-4994-9530-DFCB2FE4FB26}" type="presParOf" srcId="{A433773D-D364-4386-B736-ABA905F50392}" destId="{1BDA78CC-ABD3-4DAA-B00F-23AFE3A39FD4}" srcOrd="3" destOrd="0" presId="urn:microsoft.com/office/officeart/2005/8/layout/pList2"/>
    <dgm:cxn modelId="{7DC17A6D-D42B-4763-98D2-AD054D9D1B42}" type="presParOf" srcId="{A433773D-D364-4386-B736-ABA905F50392}" destId="{10C77631-7EDA-4830-876A-01FAA6153D1E}" srcOrd="4" destOrd="0" presId="urn:microsoft.com/office/officeart/2005/8/layout/pList2"/>
    <dgm:cxn modelId="{AF082060-6E1F-49C5-A1CE-1B2D6F4FFCFF}" type="presParOf" srcId="{10C77631-7EDA-4830-876A-01FAA6153D1E}" destId="{C2E2BEE1-3B2C-4E2F-BAC2-A813983B8E75}" srcOrd="0" destOrd="0" presId="urn:microsoft.com/office/officeart/2005/8/layout/pList2"/>
    <dgm:cxn modelId="{1E456F2C-5B1C-4C78-B9F1-047AE729B5A9}" type="presParOf" srcId="{10C77631-7EDA-4830-876A-01FAA6153D1E}" destId="{AECF34C2-C4CB-4B7F-8B8B-202E14ABAF28}" srcOrd="1" destOrd="0" presId="urn:microsoft.com/office/officeart/2005/8/layout/pList2"/>
    <dgm:cxn modelId="{D46DFFD0-6BFA-47CF-B4F9-2F48B8B4B502}" type="presParOf" srcId="{10C77631-7EDA-4830-876A-01FAA6153D1E}" destId="{9A2AB7FF-FB36-40EA-BB27-50EC62095C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C3F50-B2A4-4A62-84F1-8462665052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7AF2A2-9BF3-4ED5-8763-0B0D4EC72113}">
      <dgm:prSet custT="1"/>
      <dgm:spPr/>
      <dgm:t>
        <a:bodyPr/>
        <a:lstStyle/>
        <a:p>
          <a:r>
            <a:rPr lang="ru-RU" sz="1800" dirty="0"/>
            <a:t>Заявление по форме Р11001</a:t>
          </a:r>
          <a:endParaRPr lang="en-US" sz="1800" dirty="0"/>
        </a:p>
      </dgm:t>
    </dgm:pt>
    <dgm:pt modelId="{83FA1CD4-3C99-4813-A3AC-D8BE6E1AF93C}" type="parTrans" cxnId="{C205E6D6-1833-492C-B0F2-18DBB1DD6305}">
      <dgm:prSet/>
      <dgm:spPr/>
      <dgm:t>
        <a:bodyPr/>
        <a:lstStyle/>
        <a:p>
          <a:endParaRPr lang="en-US"/>
        </a:p>
      </dgm:t>
    </dgm:pt>
    <dgm:pt modelId="{07F93190-628D-49EA-9D77-50097E67E670}" type="sibTrans" cxnId="{C205E6D6-1833-492C-B0F2-18DBB1DD6305}">
      <dgm:prSet/>
      <dgm:spPr/>
      <dgm:t>
        <a:bodyPr/>
        <a:lstStyle/>
        <a:p>
          <a:endParaRPr lang="en-US"/>
        </a:p>
      </dgm:t>
    </dgm:pt>
    <dgm:pt modelId="{B230510C-FE56-49D7-9A20-437C3EEBABBE}">
      <dgm:prSet custT="1"/>
      <dgm:spPr/>
      <dgm:t>
        <a:bodyPr/>
        <a:lstStyle/>
        <a:p>
          <a:r>
            <a:rPr lang="ru-RU" sz="1800" dirty="0"/>
            <a:t>Протокол собрания учредителей</a:t>
          </a:r>
          <a:endParaRPr lang="en-US" sz="1800" dirty="0"/>
        </a:p>
      </dgm:t>
    </dgm:pt>
    <dgm:pt modelId="{48EBA8A4-9DA4-48FB-BC7D-64342FC0CBF7}" type="parTrans" cxnId="{59C85DA0-E167-4CD7-8848-5D058C3680D3}">
      <dgm:prSet/>
      <dgm:spPr/>
      <dgm:t>
        <a:bodyPr/>
        <a:lstStyle/>
        <a:p>
          <a:endParaRPr lang="en-US"/>
        </a:p>
      </dgm:t>
    </dgm:pt>
    <dgm:pt modelId="{7BF9E04F-59FC-4598-B6E5-63DC96AF8B01}" type="sibTrans" cxnId="{59C85DA0-E167-4CD7-8848-5D058C3680D3}">
      <dgm:prSet/>
      <dgm:spPr/>
      <dgm:t>
        <a:bodyPr/>
        <a:lstStyle/>
        <a:p>
          <a:endParaRPr lang="en-US"/>
        </a:p>
      </dgm:t>
    </dgm:pt>
    <dgm:pt modelId="{16B18CA9-D7BB-4AF2-92F8-469CC62D2D32}">
      <dgm:prSet custT="1"/>
      <dgm:spPr/>
      <dgm:t>
        <a:bodyPr/>
        <a:lstStyle/>
        <a:p>
          <a:r>
            <a:rPr lang="ru-RU" sz="1800" dirty="0"/>
            <a:t>Квитанция об оплате государственной пошлины</a:t>
          </a:r>
          <a:endParaRPr lang="en-US" sz="1800" dirty="0"/>
        </a:p>
      </dgm:t>
    </dgm:pt>
    <dgm:pt modelId="{D527D244-8836-4453-9FB3-1DB6DC872369}" type="parTrans" cxnId="{5BE70C6A-8A87-4889-B514-EDC25C83BA33}">
      <dgm:prSet/>
      <dgm:spPr/>
      <dgm:t>
        <a:bodyPr/>
        <a:lstStyle/>
        <a:p>
          <a:endParaRPr lang="en-US"/>
        </a:p>
      </dgm:t>
    </dgm:pt>
    <dgm:pt modelId="{3D308A45-B311-4C49-9BD3-57D68F8627EA}" type="sibTrans" cxnId="{5BE70C6A-8A87-4889-B514-EDC25C83BA33}">
      <dgm:prSet/>
      <dgm:spPr/>
      <dgm:t>
        <a:bodyPr/>
        <a:lstStyle/>
        <a:p>
          <a:endParaRPr lang="en-US"/>
        </a:p>
      </dgm:t>
    </dgm:pt>
    <dgm:pt modelId="{CC54B351-91F3-4DA6-ADD5-CEF9CB1BE296}">
      <dgm:prSet/>
      <dgm:spPr/>
      <dgm:t>
        <a:bodyPr/>
        <a:lstStyle/>
        <a:p>
          <a:r>
            <a:rPr lang="ru-RU" dirty="0"/>
            <a:t>Устав</a:t>
          </a:r>
          <a:endParaRPr lang="en-US" dirty="0"/>
        </a:p>
      </dgm:t>
    </dgm:pt>
    <dgm:pt modelId="{7DF78418-1F6F-462B-A9EA-A800DE4BA35F}" type="parTrans" cxnId="{3930CC85-7209-4918-82CC-CBCEC9D8B248}">
      <dgm:prSet/>
      <dgm:spPr/>
      <dgm:t>
        <a:bodyPr/>
        <a:lstStyle/>
        <a:p>
          <a:endParaRPr lang="en-US"/>
        </a:p>
      </dgm:t>
    </dgm:pt>
    <dgm:pt modelId="{7B322995-6206-4EEC-8BB1-1B25191F1EC2}" type="sibTrans" cxnId="{3930CC85-7209-4918-82CC-CBCEC9D8B248}">
      <dgm:prSet/>
      <dgm:spPr/>
      <dgm:t>
        <a:bodyPr/>
        <a:lstStyle/>
        <a:p>
          <a:endParaRPr lang="en-US"/>
        </a:p>
      </dgm:t>
    </dgm:pt>
    <dgm:pt modelId="{2C7D3025-65CD-4331-9518-ABDDFF8E78E0}" type="pres">
      <dgm:prSet presAssocID="{2DFC3F50-B2A4-4A62-84F1-846266505223}" presName="root" presStyleCnt="0">
        <dgm:presLayoutVars>
          <dgm:dir/>
          <dgm:resizeHandles val="exact"/>
        </dgm:presLayoutVars>
      </dgm:prSet>
      <dgm:spPr/>
    </dgm:pt>
    <dgm:pt modelId="{C61BB020-B39C-4237-8033-55D05FF3A916}" type="pres">
      <dgm:prSet presAssocID="{2E7AF2A2-9BF3-4ED5-8763-0B0D4EC72113}" presName="compNode" presStyleCnt="0"/>
      <dgm:spPr/>
    </dgm:pt>
    <dgm:pt modelId="{577C3B06-445A-4889-A87C-764550782C52}" type="pres">
      <dgm:prSet presAssocID="{2E7AF2A2-9BF3-4ED5-8763-0B0D4EC72113}" presName="bgRect" presStyleLbl="bgShp" presStyleIdx="0" presStyleCnt="4"/>
      <dgm:spPr/>
    </dgm:pt>
    <dgm:pt modelId="{AC7BA138-F399-4444-97FA-2E82F1704092}" type="pres">
      <dgm:prSet presAssocID="{2E7AF2A2-9BF3-4ED5-8763-0B0D4EC721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87ED02F-4031-425D-B071-B79660FA8841}" type="pres">
      <dgm:prSet presAssocID="{2E7AF2A2-9BF3-4ED5-8763-0B0D4EC72113}" presName="spaceRect" presStyleCnt="0"/>
      <dgm:spPr/>
    </dgm:pt>
    <dgm:pt modelId="{4DE0CE8B-7AD7-4DCF-AB4C-BF8E774DCECC}" type="pres">
      <dgm:prSet presAssocID="{2E7AF2A2-9BF3-4ED5-8763-0B0D4EC72113}" presName="parTx" presStyleLbl="revTx" presStyleIdx="0" presStyleCnt="4">
        <dgm:presLayoutVars>
          <dgm:chMax val="0"/>
          <dgm:chPref val="0"/>
        </dgm:presLayoutVars>
      </dgm:prSet>
      <dgm:spPr/>
    </dgm:pt>
    <dgm:pt modelId="{32F3690D-5F2C-4422-8C64-7855F931033C}" type="pres">
      <dgm:prSet presAssocID="{07F93190-628D-49EA-9D77-50097E67E670}" presName="sibTrans" presStyleCnt="0"/>
      <dgm:spPr/>
    </dgm:pt>
    <dgm:pt modelId="{B583085D-E0D3-4C20-8158-EA847DD8CD70}" type="pres">
      <dgm:prSet presAssocID="{B230510C-FE56-49D7-9A20-437C3EEBABBE}" presName="compNode" presStyleCnt="0"/>
      <dgm:spPr/>
    </dgm:pt>
    <dgm:pt modelId="{50FAC039-F7B7-42FF-90D1-C54A9BBA86C1}" type="pres">
      <dgm:prSet presAssocID="{B230510C-FE56-49D7-9A20-437C3EEBABBE}" presName="bgRect" presStyleLbl="bgShp" presStyleIdx="1" presStyleCnt="4"/>
      <dgm:spPr/>
    </dgm:pt>
    <dgm:pt modelId="{D7DB0DD9-E0E0-41DF-879B-7CD817BB77C4}" type="pres">
      <dgm:prSet presAssocID="{B230510C-FE56-49D7-9A20-437C3EEBAB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28EF4A7-683B-4238-AD44-524392986787}" type="pres">
      <dgm:prSet presAssocID="{B230510C-FE56-49D7-9A20-437C3EEBABBE}" presName="spaceRect" presStyleCnt="0"/>
      <dgm:spPr/>
    </dgm:pt>
    <dgm:pt modelId="{7907BEE1-02CB-431A-8B29-392AD409493C}" type="pres">
      <dgm:prSet presAssocID="{B230510C-FE56-49D7-9A20-437C3EEBABBE}" presName="parTx" presStyleLbl="revTx" presStyleIdx="1" presStyleCnt="4">
        <dgm:presLayoutVars>
          <dgm:chMax val="0"/>
          <dgm:chPref val="0"/>
        </dgm:presLayoutVars>
      </dgm:prSet>
      <dgm:spPr/>
    </dgm:pt>
    <dgm:pt modelId="{2E126E08-7165-443A-A6BC-79FECE9A5EF1}" type="pres">
      <dgm:prSet presAssocID="{7BF9E04F-59FC-4598-B6E5-63DC96AF8B01}" presName="sibTrans" presStyleCnt="0"/>
      <dgm:spPr/>
    </dgm:pt>
    <dgm:pt modelId="{458B210B-C805-4A5D-95D6-279BF6002ECF}" type="pres">
      <dgm:prSet presAssocID="{16B18CA9-D7BB-4AF2-92F8-469CC62D2D32}" presName="compNode" presStyleCnt="0"/>
      <dgm:spPr/>
    </dgm:pt>
    <dgm:pt modelId="{EA1079BD-0B48-46C6-8B79-6B64B2641916}" type="pres">
      <dgm:prSet presAssocID="{16B18CA9-D7BB-4AF2-92F8-469CC62D2D32}" presName="bgRect" presStyleLbl="bgShp" presStyleIdx="2" presStyleCnt="4"/>
      <dgm:spPr/>
    </dgm:pt>
    <dgm:pt modelId="{FC2CDF40-9817-4DBE-AB73-26D3EAD73CB5}" type="pres">
      <dgm:prSet presAssocID="{16B18CA9-D7BB-4AF2-92F8-469CC62D2D3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ссовый аппарат"/>
        </a:ext>
      </dgm:extLst>
    </dgm:pt>
    <dgm:pt modelId="{26003E1C-D8D6-49EE-9B7C-3F335BC7E901}" type="pres">
      <dgm:prSet presAssocID="{16B18CA9-D7BB-4AF2-92F8-469CC62D2D32}" presName="spaceRect" presStyleCnt="0"/>
      <dgm:spPr/>
    </dgm:pt>
    <dgm:pt modelId="{991DD3BD-F5DB-47EC-BEFF-6DA56A5A7B1D}" type="pres">
      <dgm:prSet presAssocID="{16B18CA9-D7BB-4AF2-92F8-469CC62D2D32}" presName="parTx" presStyleLbl="revTx" presStyleIdx="2" presStyleCnt="4">
        <dgm:presLayoutVars>
          <dgm:chMax val="0"/>
          <dgm:chPref val="0"/>
        </dgm:presLayoutVars>
      </dgm:prSet>
      <dgm:spPr/>
    </dgm:pt>
    <dgm:pt modelId="{DA6E8580-58F1-4AF3-89C8-A3FA66D09A96}" type="pres">
      <dgm:prSet presAssocID="{3D308A45-B311-4C49-9BD3-57D68F8627EA}" presName="sibTrans" presStyleCnt="0"/>
      <dgm:spPr/>
    </dgm:pt>
    <dgm:pt modelId="{E5B97F86-3F30-48FD-8610-3626FA7E4297}" type="pres">
      <dgm:prSet presAssocID="{CC54B351-91F3-4DA6-ADD5-CEF9CB1BE296}" presName="compNode" presStyleCnt="0"/>
      <dgm:spPr/>
    </dgm:pt>
    <dgm:pt modelId="{5BF377D9-D2B5-4013-9BAE-3A1C23B85CAA}" type="pres">
      <dgm:prSet presAssocID="{CC54B351-91F3-4DA6-ADD5-CEF9CB1BE296}" presName="bgRect" presStyleLbl="bgShp" presStyleIdx="3" presStyleCnt="4"/>
      <dgm:spPr/>
    </dgm:pt>
    <dgm:pt modelId="{87BAD037-6DF6-48A2-9606-1D583D4FB94C}" type="pres">
      <dgm:prSet presAssocID="{CC54B351-91F3-4DA6-ADD5-CEF9CB1BE2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31E94DE0-9B5A-404A-89FD-8E872469D8AA}" type="pres">
      <dgm:prSet presAssocID="{CC54B351-91F3-4DA6-ADD5-CEF9CB1BE296}" presName="spaceRect" presStyleCnt="0"/>
      <dgm:spPr/>
    </dgm:pt>
    <dgm:pt modelId="{3C2F67F9-B45D-4D6F-BF7B-C479799EAC88}" type="pres">
      <dgm:prSet presAssocID="{CC54B351-91F3-4DA6-ADD5-CEF9CB1BE2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3BC482D-58A1-4567-9C55-79F800CB9EF0}" type="presOf" srcId="{2E7AF2A2-9BF3-4ED5-8763-0B0D4EC72113}" destId="{4DE0CE8B-7AD7-4DCF-AB4C-BF8E774DCECC}" srcOrd="0" destOrd="0" presId="urn:microsoft.com/office/officeart/2018/2/layout/IconVerticalSolidList"/>
    <dgm:cxn modelId="{5BE70C6A-8A87-4889-B514-EDC25C83BA33}" srcId="{2DFC3F50-B2A4-4A62-84F1-846266505223}" destId="{16B18CA9-D7BB-4AF2-92F8-469CC62D2D32}" srcOrd="2" destOrd="0" parTransId="{D527D244-8836-4453-9FB3-1DB6DC872369}" sibTransId="{3D308A45-B311-4C49-9BD3-57D68F8627EA}"/>
    <dgm:cxn modelId="{3930CC85-7209-4918-82CC-CBCEC9D8B248}" srcId="{2DFC3F50-B2A4-4A62-84F1-846266505223}" destId="{CC54B351-91F3-4DA6-ADD5-CEF9CB1BE296}" srcOrd="3" destOrd="0" parTransId="{7DF78418-1F6F-462B-A9EA-A800DE4BA35F}" sibTransId="{7B322995-6206-4EEC-8BB1-1B25191F1EC2}"/>
    <dgm:cxn modelId="{1CFD9387-061E-4267-B03B-E506EF78D4F6}" type="presOf" srcId="{2DFC3F50-B2A4-4A62-84F1-846266505223}" destId="{2C7D3025-65CD-4331-9518-ABDDFF8E78E0}" srcOrd="0" destOrd="0" presId="urn:microsoft.com/office/officeart/2018/2/layout/IconVerticalSolidList"/>
    <dgm:cxn modelId="{59C85DA0-E167-4CD7-8848-5D058C3680D3}" srcId="{2DFC3F50-B2A4-4A62-84F1-846266505223}" destId="{B230510C-FE56-49D7-9A20-437C3EEBABBE}" srcOrd="1" destOrd="0" parTransId="{48EBA8A4-9DA4-48FB-BC7D-64342FC0CBF7}" sibTransId="{7BF9E04F-59FC-4598-B6E5-63DC96AF8B01}"/>
    <dgm:cxn modelId="{51BE18D5-F5F1-4DC9-86A9-1D6959C4BF2D}" type="presOf" srcId="{CC54B351-91F3-4DA6-ADD5-CEF9CB1BE296}" destId="{3C2F67F9-B45D-4D6F-BF7B-C479799EAC88}" srcOrd="0" destOrd="0" presId="urn:microsoft.com/office/officeart/2018/2/layout/IconVerticalSolidList"/>
    <dgm:cxn modelId="{C205E6D6-1833-492C-B0F2-18DBB1DD6305}" srcId="{2DFC3F50-B2A4-4A62-84F1-846266505223}" destId="{2E7AF2A2-9BF3-4ED5-8763-0B0D4EC72113}" srcOrd="0" destOrd="0" parTransId="{83FA1CD4-3C99-4813-A3AC-D8BE6E1AF93C}" sibTransId="{07F93190-628D-49EA-9D77-50097E67E670}"/>
    <dgm:cxn modelId="{10233CE2-9B6F-458E-9F9B-B80789CAD58B}" type="presOf" srcId="{16B18CA9-D7BB-4AF2-92F8-469CC62D2D32}" destId="{991DD3BD-F5DB-47EC-BEFF-6DA56A5A7B1D}" srcOrd="0" destOrd="0" presId="urn:microsoft.com/office/officeart/2018/2/layout/IconVerticalSolidList"/>
    <dgm:cxn modelId="{A369DCEA-627D-4DAD-AE51-15B174EEA429}" type="presOf" srcId="{B230510C-FE56-49D7-9A20-437C3EEBABBE}" destId="{7907BEE1-02CB-431A-8B29-392AD409493C}" srcOrd="0" destOrd="0" presId="urn:microsoft.com/office/officeart/2018/2/layout/IconVerticalSolidList"/>
    <dgm:cxn modelId="{AEF2D062-A04F-46B7-8940-B15B089FFA34}" type="presParOf" srcId="{2C7D3025-65CD-4331-9518-ABDDFF8E78E0}" destId="{C61BB020-B39C-4237-8033-55D05FF3A916}" srcOrd="0" destOrd="0" presId="urn:microsoft.com/office/officeart/2018/2/layout/IconVerticalSolidList"/>
    <dgm:cxn modelId="{34D74297-0F14-47DB-BE62-952290A4D9E4}" type="presParOf" srcId="{C61BB020-B39C-4237-8033-55D05FF3A916}" destId="{577C3B06-445A-4889-A87C-764550782C52}" srcOrd="0" destOrd="0" presId="urn:microsoft.com/office/officeart/2018/2/layout/IconVerticalSolidList"/>
    <dgm:cxn modelId="{FA844C36-948F-443D-8031-5DA19120956B}" type="presParOf" srcId="{C61BB020-B39C-4237-8033-55D05FF3A916}" destId="{AC7BA138-F399-4444-97FA-2E82F1704092}" srcOrd="1" destOrd="0" presId="urn:microsoft.com/office/officeart/2018/2/layout/IconVerticalSolidList"/>
    <dgm:cxn modelId="{75B8E289-8B9A-4142-8711-DEA1788F6662}" type="presParOf" srcId="{C61BB020-B39C-4237-8033-55D05FF3A916}" destId="{F87ED02F-4031-425D-B071-B79660FA8841}" srcOrd="2" destOrd="0" presId="urn:microsoft.com/office/officeart/2018/2/layout/IconVerticalSolidList"/>
    <dgm:cxn modelId="{956F5A7A-373B-4ECA-8DF7-C77B9AAD819F}" type="presParOf" srcId="{C61BB020-B39C-4237-8033-55D05FF3A916}" destId="{4DE0CE8B-7AD7-4DCF-AB4C-BF8E774DCECC}" srcOrd="3" destOrd="0" presId="urn:microsoft.com/office/officeart/2018/2/layout/IconVerticalSolidList"/>
    <dgm:cxn modelId="{82744F56-849F-487B-8521-D6BAF5A2B3A2}" type="presParOf" srcId="{2C7D3025-65CD-4331-9518-ABDDFF8E78E0}" destId="{32F3690D-5F2C-4422-8C64-7855F931033C}" srcOrd="1" destOrd="0" presId="urn:microsoft.com/office/officeart/2018/2/layout/IconVerticalSolidList"/>
    <dgm:cxn modelId="{44E01C62-A58B-497C-8B8B-1D86FA1DF5D7}" type="presParOf" srcId="{2C7D3025-65CD-4331-9518-ABDDFF8E78E0}" destId="{B583085D-E0D3-4C20-8158-EA847DD8CD70}" srcOrd="2" destOrd="0" presId="urn:microsoft.com/office/officeart/2018/2/layout/IconVerticalSolidList"/>
    <dgm:cxn modelId="{D3C74C42-250B-408B-BC00-92285105B591}" type="presParOf" srcId="{B583085D-E0D3-4C20-8158-EA847DD8CD70}" destId="{50FAC039-F7B7-42FF-90D1-C54A9BBA86C1}" srcOrd="0" destOrd="0" presId="urn:microsoft.com/office/officeart/2018/2/layout/IconVerticalSolidList"/>
    <dgm:cxn modelId="{DE2BC4FA-A351-4ADA-9E95-84D48EDC49DB}" type="presParOf" srcId="{B583085D-E0D3-4C20-8158-EA847DD8CD70}" destId="{D7DB0DD9-E0E0-41DF-879B-7CD817BB77C4}" srcOrd="1" destOrd="0" presId="urn:microsoft.com/office/officeart/2018/2/layout/IconVerticalSolidList"/>
    <dgm:cxn modelId="{54BFB580-1113-47A0-8954-05C0D793CDC2}" type="presParOf" srcId="{B583085D-E0D3-4C20-8158-EA847DD8CD70}" destId="{928EF4A7-683B-4238-AD44-524392986787}" srcOrd="2" destOrd="0" presId="urn:microsoft.com/office/officeart/2018/2/layout/IconVerticalSolidList"/>
    <dgm:cxn modelId="{1CCA7D43-921E-411D-9AB0-EA5C8AF3D97F}" type="presParOf" srcId="{B583085D-E0D3-4C20-8158-EA847DD8CD70}" destId="{7907BEE1-02CB-431A-8B29-392AD409493C}" srcOrd="3" destOrd="0" presId="urn:microsoft.com/office/officeart/2018/2/layout/IconVerticalSolidList"/>
    <dgm:cxn modelId="{0CEF4FB0-EB39-402F-8A1C-6370F37447B4}" type="presParOf" srcId="{2C7D3025-65CD-4331-9518-ABDDFF8E78E0}" destId="{2E126E08-7165-443A-A6BC-79FECE9A5EF1}" srcOrd="3" destOrd="0" presId="urn:microsoft.com/office/officeart/2018/2/layout/IconVerticalSolidList"/>
    <dgm:cxn modelId="{882C8060-1756-439F-BE09-E77A57F76A8F}" type="presParOf" srcId="{2C7D3025-65CD-4331-9518-ABDDFF8E78E0}" destId="{458B210B-C805-4A5D-95D6-279BF6002ECF}" srcOrd="4" destOrd="0" presId="urn:microsoft.com/office/officeart/2018/2/layout/IconVerticalSolidList"/>
    <dgm:cxn modelId="{365B07AB-74CB-400E-8CD6-FDAF54A7238A}" type="presParOf" srcId="{458B210B-C805-4A5D-95D6-279BF6002ECF}" destId="{EA1079BD-0B48-46C6-8B79-6B64B2641916}" srcOrd="0" destOrd="0" presId="urn:microsoft.com/office/officeart/2018/2/layout/IconVerticalSolidList"/>
    <dgm:cxn modelId="{20886E02-918A-41C8-805F-96696DA6C31C}" type="presParOf" srcId="{458B210B-C805-4A5D-95D6-279BF6002ECF}" destId="{FC2CDF40-9817-4DBE-AB73-26D3EAD73CB5}" srcOrd="1" destOrd="0" presId="urn:microsoft.com/office/officeart/2018/2/layout/IconVerticalSolidList"/>
    <dgm:cxn modelId="{5D0C16B6-7115-46D2-AF23-67A836BF6F46}" type="presParOf" srcId="{458B210B-C805-4A5D-95D6-279BF6002ECF}" destId="{26003E1C-D8D6-49EE-9B7C-3F335BC7E901}" srcOrd="2" destOrd="0" presId="urn:microsoft.com/office/officeart/2018/2/layout/IconVerticalSolidList"/>
    <dgm:cxn modelId="{1BC5E68B-A28A-4786-91EC-41EFB968AB08}" type="presParOf" srcId="{458B210B-C805-4A5D-95D6-279BF6002ECF}" destId="{991DD3BD-F5DB-47EC-BEFF-6DA56A5A7B1D}" srcOrd="3" destOrd="0" presId="urn:microsoft.com/office/officeart/2018/2/layout/IconVerticalSolidList"/>
    <dgm:cxn modelId="{0F3503B1-1F4C-46F5-903F-1EDA6EAEE010}" type="presParOf" srcId="{2C7D3025-65CD-4331-9518-ABDDFF8E78E0}" destId="{DA6E8580-58F1-4AF3-89C8-A3FA66D09A96}" srcOrd="5" destOrd="0" presId="urn:microsoft.com/office/officeart/2018/2/layout/IconVerticalSolidList"/>
    <dgm:cxn modelId="{033816E7-4E07-48E0-84CD-554B17422405}" type="presParOf" srcId="{2C7D3025-65CD-4331-9518-ABDDFF8E78E0}" destId="{E5B97F86-3F30-48FD-8610-3626FA7E4297}" srcOrd="6" destOrd="0" presId="urn:microsoft.com/office/officeart/2018/2/layout/IconVerticalSolidList"/>
    <dgm:cxn modelId="{0DA1BBB2-2396-4747-8864-3F069B54A89D}" type="presParOf" srcId="{E5B97F86-3F30-48FD-8610-3626FA7E4297}" destId="{5BF377D9-D2B5-4013-9BAE-3A1C23B85CAA}" srcOrd="0" destOrd="0" presId="urn:microsoft.com/office/officeart/2018/2/layout/IconVerticalSolidList"/>
    <dgm:cxn modelId="{D8643273-3699-4C1D-9552-543781D97F80}" type="presParOf" srcId="{E5B97F86-3F30-48FD-8610-3626FA7E4297}" destId="{87BAD037-6DF6-48A2-9606-1D583D4FB94C}" srcOrd="1" destOrd="0" presId="urn:microsoft.com/office/officeart/2018/2/layout/IconVerticalSolidList"/>
    <dgm:cxn modelId="{C4DF6753-0964-4365-8026-A37DF5840D9C}" type="presParOf" srcId="{E5B97F86-3F30-48FD-8610-3626FA7E4297}" destId="{31E94DE0-9B5A-404A-89FD-8E872469D8AA}" srcOrd="2" destOrd="0" presId="urn:microsoft.com/office/officeart/2018/2/layout/IconVerticalSolidList"/>
    <dgm:cxn modelId="{5F82B7CE-B5D8-4969-AF6A-48D1C479A9DA}" type="presParOf" srcId="{E5B97F86-3F30-48FD-8610-3626FA7E4297}" destId="{3C2F67F9-B45D-4D6F-BF7B-C479799EA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0DC1-4840-41A3-A86E-8D6945C1EB52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20B5-D8F4-4D39-8B13-A79A2615FDB8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140B5-94B4-484E-982C-476F619CA5DA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Сельскохозяйственные организации – субъекты МСП: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20 малых предприятий (осуществляющее </a:t>
          </a:r>
          <a:r>
            <a:rPr lang="ru-RU" sz="2100" kern="1200" dirty="0" err="1"/>
            <a:t>сельхоздеятельность</a:t>
          </a:r>
          <a:r>
            <a:rPr lang="ru-RU" sz="2100" kern="1200" dirty="0"/>
            <a:t>)</a:t>
          </a:r>
        </a:p>
      </dsp:txBody>
      <dsp:txXfrm rot="10800000">
        <a:off x="389068" y="1958102"/>
        <a:ext cx="2941757" cy="2319635"/>
      </dsp:txXfrm>
    </dsp:sp>
    <dsp:sp modelId="{0B8B8015-ABAD-47E8-9F5A-27E21A816792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4AC-54DD-4D09-8D04-0D675C8C465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Крестьянские (фермерские) хозяйства и ИП: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383 (осуществляющих </a:t>
          </a:r>
          <a:r>
            <a:rPr lang="ru-RU" sz="2100" kern="1200" dirty="0" err="1"/>
            <a:t>сельхоздеятельность</a:t>
          </a:r>
          <a:r>
            <a:rPr lang="ru-RU" sz="2100" kern="1200" dirty="0"/>
            <a:t>)</a:t>
          </a:r>
        </a:p>
      </dsp:txBody>
      <dsp:txXfrm rot="10800000">
        <a:off x="3786921" y="1958102"/>
        <a:ext cx="2941757" cy="2319635"/>
      </dsp:txXfrm>
    </dsp:sp>
    <dsp:sp modelId="{9A2AB7FF-FB36-40EA-BB27-50EC62095CC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BEE1-3B2C-4E2F-BAC2-A813983B8E75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Личные подсобные хозяйства: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26,3 </a:t>
          </a:r>
          <a:r>
            <a:rPr lang="ru-RU" sz="2100" kern="1200" dirty="0"/>
            <a:t>тыс. ЛПХ, производящих сельскохозяйственную продукцию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C3B06-445A-4889-A87C-764550782C52}">
      <dsp:nvSpPr>
        <dsp:cNvPr id="0" name=""/>
        <dsp:cNvSpPr/>
      </dsp:nvSpPr>
      <dsp:spPr>
        <a:xfrm>
          <a:off x="0" y="2215"/>
          <a:ext cx="6651253" cy="1123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A138-F399-4444-97FA-2E82F1704092}">
      <dsp:nvSpPr>
        <dsp:cNvPr id="0" name=""/>
        <dsp:cNvSpPr/>
      </dsp:nvSpPr>
      <dsp:spPr>
        <a:xfrm>
          <a:off x="339712" y="254894"/>
          <a:ext cx="617659" cy="617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0CE8B-7AD7-4DCF-AB4C-BF8E774DCECC}">
      <dsp:nvSpPr>
        <dsp:cNvPr id="0" name=""/>
        <dsp:cNvSpPr/>
      </dsp:nvSpPr>
      <dsp:spPr>
        <a:xfrm>
          <a:off x="1297085" y="2215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Заявление по форме Р11001</a:t>
          </a:r>
          <a:endParaRPr lang="en-US" sz="1800" kern="1200" dirty="0"/>
        </a:p>
      </dsp:txBody>
      <dsp:txXfrm>
        <a:off x="1297085" y="2215"/>
        <a:ext cx="5354167" cy="1123017"/>
      </dsp:txXfrm>
    </dsp:sp>
    <dsp:sp modelId="{50FAC039-F7B7-42FF-90D1-C54A9BBA86C1}">
      <dsp:nvSpPr>
        <dsp:cNvPr id="0" name=""/>
        <dsp:cNvSpPr/>
      </dsp:nvSpPr>
      <dsp:spPr>
        <a:xfrm>
          <a:off x="0" y="1405987"/>
          <a:ext cx="6651253" cy="1123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B0DD9-E0E0-41DF-879B-7CD817BB77C4}">
      <dsp:nvSpPr>
        <dsp:cNvPr id="0" name=""/>
        <dsp:cNvSpPr/>
      </dsp:nvSpPr>
      <dsp:spPr>
        <a:xfrm>
          <a:off x="339712" y="1658666"/>
          <a:ext cx="617659" cy="617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7BEE1-02CB-431A-8B29-392AD409493C}">
      <dsp:nvSpPr>
        <dsp:cNvPr id="0" name=""/>
        <dsp:cNvSpPr/>
      </dsp:nvSpPr>
      <dsp:spPr>
        <a:xfrm>
          <a:off x="1297085" y="1405987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Протокол собрания учредителей</a:t>
          </a:r>
          <a:endParaRPr lang="en-US" sz="1800" kern="1200" dirty="0"/>
        </a:p>
      </dsp:txBody>
      <dsp:txXfrm>
        <a:off x="1297085" y="1405987"/>
        <a:ext cx="5354167" cy="1123017"/>
      </dsp:txXfrm>
    </dsp:sp>
    <dsp:sp modelId="{EA1079BD-0B48-46C6-8B79-6B64B2641916}">
      <dsp:nvSpPr>
        <dsp:cNvPr id="0" name=""/>
        <dsp:cNvSpPr/>
      </dsp:nvSpPr>
      <dsp:spPr>
        <a:xfrm>
          <a:off x="0" y="2809759"/>
          <a:ext cx="6651253" cy="1123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CDF40-9817-4DBE-AB73-26D3EAD73CB5}">
      <dsp:nvSpPr>
        <dsp:cNvPr id="0" name=""/>
        <dsp:cNvSpPr/>
      </dsp:nvSpPr>
      <dsp:spPr>
        <a:xfrm>
          <a:off x="339712" y="3062438"/>
          <a:ext cx="617659" cy="617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DD3BD-F5DB-47EC-BEFF-6DA56A5A7B1D}">
      <dsp:nvSpPr>
        <dsp:cNvPr id="0" name=""/>
        <dsp:cNvSpPr/>
      </dsp:nvSpPr>
      <dsp:spPr>
        <a:xfrm>
          <a:off x="1297085" y="2809759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Квитанция об оплате государственной пошлины</a:t>
          </a:r>
          <a:endParaRPr lang="en-US" sz="1800" kern="1200" dirty="0"/>
        </a:p>
      </dsp:txBody>
      <dsp:txXfrm>
        <a:off x="1297085" y="2809759"/>
        <a:ext cx="5354167" cy="1123017"/>
      </dsp:txXfrm>
    </dsp:sp>
    <dsp:sp modelId="{5BF377D9-D2B5-4013-9BAE-3A1C23B85CAA}">
      <dsp:nvSpPr>
        <dsp:cNvPr id="0" name=""/>
        <dsp:cNvSpPr/>
      </dsp:nvSpPr>
      <dsp:spPr>
        <a:xfrm>
          <a:off x="0" y="4213530"/>
          <a:ext cx="6651253" cy="1123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D037-6DF6-48A2-9606-1D583D4FB94C}">
      <dsp:nvSpPr>
        <dsp:cNvPr id="0" name=""/>
        <dsp:cNvSpPr/>
      </dsp:nvSpPr>
      <dsp:spPr>
        <a:xfrm>
          <a:off x="339712" y="4466209"/>
          <a:ext cx="617659" cy="6176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F67F9-B45D-4D6F-BF7B-C479799EAC88}">
      <dsp:nvSpPr>
        <dsp:cNvPr id="0" name=""/>
        <dsp:cNvSpPr/>
      </dsp:nvSpPr>
      <dsp:spPr>
        <a:xfrm>
          <a:off x="1297085" y="4213530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Устав</a:t>
          </a:r>
          <a:endParaRPr lang="en-US" sz="2200" kern="1200" dirty="0"/>
        </a:p>
      </dsp:txBody>
      <dsp:txXfrm>
        <a:off x="1297085" y="4213530"/>
        <a:ext cx="5354167" cy="112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F31F1-A7AB-42C3-B213-806786B8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9195-2ABD-425A-B7DB-86001BEC0544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4685E-6BE3-4EF0-BF59-4D5F96BD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DCD0A-F745-4A2F-8A9D-49FC7DDF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3E78-1F7F-425B-A6A2-266DA7F6A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57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79CC8-6CB2-4312-B8E0-30D8E2BB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5019-E9FA-44B6-B885-63A6FF8757A5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F7542-D6E1-46CF-8200-01C957C1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FB1A0-D811-4F5F-872B-9E8C20C6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4E8C-2158-4310-97B3-8EAD8B692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2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0F63-6450-4529-B4AA-5B742F7F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7903-7532-4CD7-9038-D7C8D5053B13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2D1BA-C971-4B17-8EF7-148BFB82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604D1-D77D-40EB-844A-6A237528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C5F2-A6E7-48C0-A848-5A77193E9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6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DEDB90-5C97-41A0-A08C-EEEDA02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DD58-4736-4A43-A295-60C5D6D763D9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0DF364-ECE5-4CFC-A3C2-CC72DD99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92F28E4-0C92-4718-916F-17FF20CE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CE79-2EF0-4905-A877-77E3A5DAB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1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4D59C-1CAA-4829-A91A-9D685907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0D9B-3BBD-4FC4-991E-B44EC16311E8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B8A26-081E-4F63-BC73-E10A9100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2D2DF-FE31-4A78-BD6D-363A6581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83564-A731-4B78-939D-1FBA066856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81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21B1B498-5719-4A08-A018-B779B08B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A760-69B0-456F-912E-5CAD009A8185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E3DD878-A581-4C32-A0A2-E430207D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D6E838CF-695F-4F73-9DD0-AE32B86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639F0-A447-40EC-A8CB-8FF2C89D0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D1E84B8-2C07-437C-A22E-0274CB50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6D09-5515-4AF2-AF8B-3A6B13B90716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3F3781F-0BFD-4C4E-809C-920A15E5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702D41F-0AAC-495B-A26A-5D0F58C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3DEF-767E-4719-AD93-2B70C9502D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7D6121-26E9-4B5B-AAD6-7DE10DCA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907F-9885-415F-B7E6-A6790F725F12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D5FBD6C-9EEC-425D-8098-4F136894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6DE4AD6-83A4-4221-B8EF-05AD71DD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27103-D934-46D6-985A-EAAB64281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3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6B70029-9001-4B83-86E1-24C84DE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F12B-EA61-408E-85BF-83D5BBD5094D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265891D-1F70-4095-B08D-5DCD055F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561BBD4-430A-440F-B78F-60663D5D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A29D9-D105-441E-99F9-D6270467D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9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5292292-65D3-4B1A-912E-2A475E8A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98B5-41E7-49D1-95AD-3CBC48D7C077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7B15D8C-394B-42F3-B03F-63404C62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52F4A97-0A64-4E22-A58C-649D85C6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AD8A-9A5D-4407-8EEB-4DAE6CC22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59C4F51-3BCF-4CF1-A29E-B10F531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E931-3861-41E8-A163-30DD0A66B68D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B41538-C922-4ED5-88A2-6DDC960C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4A8017-617F-4EFB-9F79-2AEFDD60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B064-B319-41A4-83DD-360E3F58C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9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87BBEED-64FB-4EE4-B1A7-FDF6A59B5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BE9C372-FA3E-46E3-B447-E64D9B279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2E301-DE31-4FC2-887C-328EEE231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4DAA3-6C4F-43F2-B5E0-7BA319865506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887F1-5FB0-4F98-AF78-52AE028F9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4F7FB-1D4A-42E2-8F9B-EC3321FC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AF5C36-FA02-4E55-8FB2-73F3C315EA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8" r:id="rId2"/>
    <p:sldLayoutId id="2147483840" r:id="rId3"/>
    <p:sldLayoutId id="2147483849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grokontrol.ru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seminar@agrokontrol.ru" TargetMode="External"/><Relationship Id="rId4" Type="http://schemas.openxmlformats.org/officeDocument/2006/relationships/hyperlink" Target="mailto:info@agrokontro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9731A-A1B0-4E07-8066-21E5280E4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737" y="1384296"/>
            <a:ext cx="4605340" cy="2387600"/>
          </a:xfrm>
        </p:spPr>
        <p:txBody>
          <a:bodyPr anchor="ctr"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Сельскохозяйственная кооперация – инструмент развития малых сельскохозяйственных товаропроизводителей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8F696E-61A7-4D68-8BD8-1B1DB5591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737" y="3863971"/>
            <a:ext cx="4605340" cy="1655762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Почему Федеральный закон «О сельскохозяйственной кооперации» кажется таким сложным?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499B5-72C9-4315-B7A5-C479FF48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" b="9433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59124-35E8-4C8D-8A35-A2A5DA3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ru-RU" sz="2800" dirty="0"/>
              <a:t>Государственная регистрация осуществляется аналогично регистрации юридических лиц -коммерческих организаций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0D8B25E-F219-498D-A27C-1E4C65F79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26718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67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23DA3C4-ABFE-4369-9449-EF8CBFF4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Часто кооперативы создаются людьми, которым это не нужно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9B8971C-D5B5-4CC8-AA32-5365E40CB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0CE365A-0FF6-4428-AC98-E00FEF64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65125"/>
            <a:ext cx="5119687" cy="1692275"/>
          </a:xfrm>
        </p:spPr>
        <p:txBody>
          <a:bodyPr/>
          <a:lstStyle/>
          <a:p>
            <a:pPr eaLnBrk="1" hangingPunct="1"/>
            <a:r>
              <a:rPr lang="en-US" altLang="ru-RU" sz="2400"/>
              <a:t>Когда создание сельскохозяйственного потребительского кооператива противопоказано?</a:t>
            </a:r>
            <a:br>
              <a:rPr lang="en-US" altLang="ru-RU" sz="2400"/>
            </a:br>
            <a:r>
              <a:rPr lang="en-US" altLang="ru-RU" sz="2400"/>
              <a:t>Случай № 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9E62C93-32C3-41CE-85B9-F604470437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638" y="2316163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Объект 2">
            <a:extLst>
              <a:ext uri="{FF2B5EF4-FFF2-40B4-BE49-F238E27FC236}">
                <a16:creationId xmlns:a16="http://schemas.microsoft.com/office/drawing/2014/main" id="{13A02D36-ACED-4EE0-8B8F-D36E31419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638" y="2574925"/>
            <a:ext cx="5119687" cy="3462338"/>
          </a:xfrm>
        </p:spPr>
        <p:txBody>
          <a:bodyPr/>
          <a:lstStyle/>
          <a:p>
            <a:pPr marL="0" eaLnBrk="1" hangingPunct="1"/>
            <a:r>
              <a:rPr lang="en-US" altLang="ru-RU" sz="2000"/>
              <a:t>Сельские жители собираются объединяться </a:t>
            </a:r>
            <a:r>
              <a:rPr lang="en-US" altLang="ru-RU" sz="2000" u="sng"/>
              <a:t>не для оказания услуг своим ЛПХ</a:t>
            </a:r>
            <a:r>
              <a:rPr lang="en-US" altLang="ru-RU" sz="2000"/>
              <a:t> (снабженческих, сбытовых или иных), а для совместного </a:t>
            </a:r>
            <a:r>
              <a:rPr lang="en-US" altLang="ru-RU" sz="2000" u="sng"/>
              <a:t>производства сельскохозяйственной продукции</a:t>
            </a:r>
            <a:r>
              <a:rPr lang="en-US" altLang="ru-RU" sz="2000"/>
              <a:t> (выращивания сельскохозяйственных животных, продукции растениеводства и т.д.).</a:t>
            </a:r>
          </a:p>
          <a:p>
            <a:pPr marL="0" eaLnBrk="1" hangingPunct="1"/>
            <a:r>
              <a:rPr lang="en-US" altLang="ru-RU" sz="2000" b="1"/>
              <a:t>В этом случае правильным решением будет создать сельскохозяйственный </a:t>
            </a:r>
            <a:r>
              <a:rPr lang="en-US" altLang="ru-RU" sz="2000" b="1" i="1"/>
              <a:t>производственный</a:t>
            </a:r>
            <a:r>
              <a:rPr lang="en-US" altLang="ru-RU" sz="2000" b="1"/>
              <a:t> кооператив.</a:t>
            </a:r>
          </a:p>
        </p:txBody>
      </p:sp>
      <p:pic>
        <p:nvPicPr>
          <p:cNvPr id="5" name="Объект 4" descr="Изображение выглядит как трава, внешний, небо, корова&#10;&#10;Автоматически созданное описание">
            <a:extLst>
              <a:ext uri="{FF2B5EF4-FFF2-40B4-BE49-F238E27FC236}">
                <a16:creationId xmlns:a16="http://schemas.microsoft.com/office/drawing/2014/main" id="{5E4CA5B5-AA70-4B3D-A33F-8DCAA1409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945" r="2044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6CFE7C29-8FA4-4F4B-940C-43788C5A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800" dirty="0" err="1"/>
              <a:t>Когда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создание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сельскохозяйственного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потребительского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кооператива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противопоказано</a:t>
            </a:r>
            <a:r>
              <a:rPr lang="en-US" altLang="ru-RU" sz="2800" dirty="0"/>
              <a:t>?</a:t>
            </a:r>
            <a:br>
              <a:rPr lang="en-US" altLang="ru-RU" sz="2800" dirty="0"/>
            </a:br>
            <a:r>
              <a:rPr lang="en-US" altLang="ru-RU" sz="2800" dirty="0" err="1"/>
              <a:t>Случай</a:t>
            </a:r>
            <a:r>
              <a:rPr lang="en-US" altLang="ru-RU" sz="2800" dirty="0"/>
              <a:t> № 2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A740A75F-EDB3-4B1C-8D38-0B3327F1B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300" cy="4351338"/>
          </a:xfrm>
        </p:spPr>
        <p:txBody>
          <a:bodyPr/>
          <a:lstStyle/>
          <a:p>
            <a:pPr marL="0" eaLnBrk="1" hangingPunct="1"/>
            <a:r>
              <a:rPr lang="en-US" altLang="ru-RU" sz="2000"/>
              <a:t>Сельскохозяйственные товаропроизводители объединяются в кооператив для оказания услуг друг другу (например, одни производят корма, другие используют их для кормления животных).</a:t>
            </a:r>
          </a:p>
          <a:p>
            <a:pPr marL="0" eaLnBrk="1" hangingPunct="1"/>
            <a:r>
              <a:rPr lang="en-US" altLang="ru-RU" sz="2000" b="1"/>
              <a:t>В этом случае правильным решением будет выстроить обычные рыночные отношения, отдельное юридическое лицо для этого не нужно.</a:t>
            </a:r>
          </a:p>
        </p:txBody>
      </p:sp>
      <p:pic>
        <p:nvPicPr>
          <p:cNvPr id="24580" name="Объект 6">
            <a:extLst>
              <a:ext uri="{FF2B5EF4-FFF2-40B4-BE49-F238E27FC236}">
                <a16:creationId xmlns:a16="http://schemas.microsoft.com/office/drawing/2014/main" id="{CB38E2A1-A214-44EE-B0F2-B3FF0AE1E8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56"/>
          <a:stretch>
            <a:fillRect/>
          </a:stretch>
        </p:blipFill>
        <p:spPr>
          <a:xfrm>
            <a:off x="5121275" y="1905000"/>
            <a:ext cx="6232525" cy="4271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6CFE7C29-8FA4-4F4B-940C-43788C5A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ru-RU" sz="2800" dirty="0" err="1"/>
              <a:t>Когда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создание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сельскохозяйственного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потребительского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кооператива</a:t>
            </a:r>
            <a:r>
              <a:rPr lang="en-US" altLang="ru-RU" sz="2800" dirty="0"/>
              <a:t> </a:t>
            </a:r>
            <a:r>
              <a:rPr lang="ru-RU" altLang="ru-RU" sz="2800" dirty="0"/>
              <a:t>не имеет смысла (случай № 3)</a:t>
            </a:r>
            <a:endParaRPr lang="en-US" altLang="ru-RU" sz="2800" dirty="0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A740A75F-EDB3-4B1C-8D38-0B3327F1B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631" y="1825625"/>
            <a:ext cx="4409869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000" dirty="0"/>
              <a:t>Когда предполагается осуществление внутри кооператива т.н. «обмена паями» (для минимизации налогообложения).</a:t>
            </a:r>
          </a:p>
          <a:p>
            <a:pPr marL="0" indent="0" eaLnBrk="1" hangingPunct="1">
              <a:buNone/>
            </a:pPr>
            <a:r>
              <a:rPr lang="ru-RU" altLang="ru-RU" sz="2000" b="1" dirty="0"/>
              <a:t>Пай – это актив, принадлежащий члену кооператива и подтверждающий его участие в формировании имущества кооператива (например, внесение части средств на строительство цеха). Обмен паями не имеет экономического смысла (как не имеет смысла обмен банковскими депозитами)</a:t>
            </a:r>
            <a:endParaRPr lang="en-US" altLang="ru-RU" sz="2000" b="1" dirty="0"/>
          </a:p>
        </p:txBody>
      </p:sp>
      <p:pic>
        <p:nvPicPr>
          <p:cNvPr id="24580" name="Объект 6">
            <a:extLst>
              <a:ext uri="{FF2B5EF4-FFF2-40B4-BE49-F238E27FC236}">
                <a16:creationId xmlns:a16="http://schemas.microsoft.com/office/drawing/2014/main" id="{CB38E2A1-A214-44EE-B0F2-B3FF0AE1E8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8183"/>
          <a:stretch/>
        </p:blipFill>
        <p:spPr>
          <a:xfrm>
            <a:off x="6270171" y="1905000"/>
            <a:ext cx="4168239" cy="4271963"/>
          </a:xfrm>
        </p:spPr>
      </p:pic>
    </p:spTree>
    <p:extLst>
      <p:ext uri="{BB962C8B-B14F-4D97-AF65-F5344CB8AC3E}">
        <p14:creationId xmlns:p14="http://schemas.microsoft.com/office/powerpoint/2010/main" val="404194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B4BCEAF0-B451-4E1C-B4C5-434AC97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altLang="ru-RU" sz="2200" dirty="0" err="1"/>
              <a:t>Когда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создание</a:t>
            </a:r>
            <a:r>
              <a:rPr lang="en-US" altLang="ru-RU" sz="2200" dirty="0"/>
              <a:t> </a:t>
            </a:r>
            <a:r>
              <a:rPr lang="en-US" altLang="ru-RU" sz="2200" dirty="0" err="1"/>
              <a:t>сельскохозяйственного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потребительского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кооператива</a:t>
            </a:r>
            <a:r>
              <a:rPr lang="en-US" altLang="ru-RU" sz="2200" dirty="0"/>
              <a:t> </a:t>
            </a:r>
            <a:r>
              <a:rPr lang="en-US" altLang="ru-RU" sz="2200" dirty="0" err="1"/>
              <a:t>противопоказано</a:t>
            </a:r>
            <a:r>
              <a:rPr lang="en-US" altLang="ru-RU" sz="2200" dirty="0"/>
              <a:t>?</a:t>
            </a:r>
            <a:br>
              <a:rPr lang="en-US" altLang="ru-RU" sz="2200" dirty="0"/>
            </a:br>
            <a:r>
              <a:rPr lang="en-US" altLang="ru-RU" sz="2200" dirty="0" err="1"/>
              <a:t>Случай</a:t>
            </a:r>
            <a:r>
              <a:rPr lang="en-US" altLang="ru-RU" sz="2200" dirty="0"/>
              <a:t> № </a:t>
            </a:r>
            <a:r>
              <a:rPr lang="ru-RU" altLang="ru-RU" sz="2200" dirty="0"/>
              <a:t>4</a:t>
            </a:r>
            <a:endParaRPr lang="en-US" altLang="ru-RU" sz="2200" dirty="0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FBD85808-345C-43A8-B7E9-CA71D2702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744" y="2872899"/>
            <a:ext cx="4636926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0" eaLnBrk="1" hangingPunct="1"/>
            <a:r>
              <a:rPr lang="en-US" altLang="ru-RU" sz="2000" dirty="0" err="1"/>
              <a:t>Инвестор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инкубатор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питомник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т.д</a:t>
            </a:r>
            <a:r>
              <a:rPr lang="en-US" altLang="ru-RU" sz="2000" dirty="0"/>
              <a:t>.) </a:t>
            </a:r>
            <a:r>
              <a:rPr lang="en-US" altLang="ru-RU" sz="2000" dirty="0" err="1"/>
              <a:t>нанимает</a:t>
            </a:r>
            <a:r>
              <a:rPr lang="en-US" altLang="ru-RU" sz="2000" dirty="0"/>
              <a:t> КФХ и </a:t>
            </a:r>
            <a:r>
              <a:rPr lang="en-US" altLang="ru-RU" sz="2000" dirty="0" err="1"/>
              <a:t>сельских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жителей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для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автономной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работы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откорм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молодняка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птицы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выращивание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ягодников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пр</a:t>
            </a:r>
            <a:r>
              <a:rPr lang="en-US" altLang="ru-RU" sz="2000" dirty="0"/>
              <a:t>.), </a:t>
            </a:r>
            <a:r>
              <a:rPr lang="en-US" altLang="ru-RU" sz="2000" dirty="0" err="1"/>
              <a:t>гарантируя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закупку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конечной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продукции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авансируя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деятельность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поставляя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сырьё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ресурсы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технологию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пр</a:t>
            </a:r>
            <a:r>
              <a:rPr lang="en-US" altLang="ru-RU" sz="2000" dirty="0"/>
              <a:t>.</a:t>
            </a:r>
          </a:p>
          <a:p>
            <a:pPr marL="0" eaLnBrk="1" hangingPunct="1"/>
            <a:r>
              <a:rPr lang="en-US" altLang="ru-RU" sz="2000" b="1" dirty="0" err="1"/>
              <a:t>Это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схема</a:t>
            </a:r>
            <a:r>
              <a:rPr lang="en-US" altLang="ru-RU" sz="2000" b="1" dirty="0"/>
              <a:t> «</a:t>
            </a:r>
            <a:r>
              <a:rPr lang="en-US" altLang="ru-RU" sz="2000" b="1" dirty="0" err="1"/>
              <a:t>контрактного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фермерства</a:t>
            </a:r>
            <a:r>
              <a:rPr lang="en-US" altLang="ru-RU" sz="2000" b="1" dirty="0"/>
              <a:t>», </a:t>
            </a:r>
            <a:r>
              <a:rPr lang="en-US" altLang="ru-RU" sz="2000" b="1" dirty="0" err="1"/>
              <a:t>реализуемая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через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двусторонние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хозяйственные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договоры</a:t>
            </a:r>
            <a:r>
              <a:rPr lang="en-US" altLang="ru-RU" sz="2000" b="1" dirty="0"/>
              <a:t>; </a:t>
            </a:r>
            <a:r>
              <a:rPr lang="en-US" altLang="ru-RU" sz="2000" b="1" dirty="0" err="1"/>
              <a:t>кооператив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для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этого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нужен</a:t>
            </a:r>
            <a:r>
              <a:rPr lang="en-US" altLang="ru-RU" sz="2000" b="1" dirty="0"/>
              <a:t>.</a:t>
            </a:r>
          </a:p>
        </p:txBody>
      </p:sp>
      <p:pic>
        <p:nvPicPr>
          <p:cNvPr id="24580" name="Объект 6">
            <a:extLst>
              <a:ext uri="{FF2B5EF4-FFF2-40B4-BE49-F238E27FC236}">
                <a16:creationId xmlns:a16="http://schemas.microsoft.com/office/drawing/2014/main" id="{EC403B23-074F-4F07-9FA0-EA6E03207F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541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BBC9CD68-C146-4A62-8907-10981C26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700" y="628650"/>
            <a:ext cx="6586538" cy="1287463"/>
          </a:xfrm>
        </p:spPr>
        <p:txBody>
          <a:bodyPr anchor="b"/>
          <a:lstStyle/>
          <a:p>
            <a:pPr eaLnBrk="1" hangingPunct="1"/>
            <a:r>
              <a:rPr lang="en-US" altLang="ru-RU" sz="2400" dirty="0" err="1"/>
              <a:t>Когда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создание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сельскохозяйственного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потребительского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кооператива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противопоказано</a:t>
            </a:r>
            <a:r>
              <a:rPr lang="en-US" altLang="ru-RU" sz="2400" dirty="0"/>
              <a:t>?</a:t>
            </a:r>
            <a:br>
              <a:rPr lang="en-US" altLang="ru-RU" sz="2400" dirty="0"/>
            </a:br>
            <a:r>
              <a:rPr lang="en-US" altLang="ru-RU" sz="2400" dirty="0" err="1"/>
              <a:t>Случай</a:t>
            </a:r>
            <a:r>
              <a:rPr lang="en-US" altLang="ru-RU" sz="2400" dirty="0"/>
              <a:t> № </a:t>
            </a:r>
            <a:r>
              <a:rPr lang="ru-RU" altLang="ru-RU" sz="2400" dirty="0"/>
              <a:t>5</a:t>
            </a:r>
            <a:endParaRPr lang="en-US" altLang="ru-RU" sz="2400" dirty="0"/>
          </a:p>
        </p:txBody>
      </p:sp>
      <p:pic>
        <p:nvPicPr>
          <p:cNvPr id="25603" name="Объект 6">
            <a:extLst>
              <a:ext uri="{FF2B5EF4-FFF2-40B4-BE49-F238E27FC236}">
                <a16:creationId xmlns:a16="http://schemas.microsoft.com/office/drawing/2014/main" id="{01691FB4-775E-4A6B-A69C-8E771ED192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>
            <a:fillRect/>
          </a:stretch>
        </p:blipFill>
        <p:spPr>
          <a:xfrm>
            <a:off x="0" y="0"/>
            <a:ext cx="4635500" cy="6858000"/>
          </a:xfr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438A945-CDB3-4C43-BAFA-AC5AA20E363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 w="19050">
            <a:solidFill>
              <a:srgbClr val="DC2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Объект 2">
            <a:extLst>
              <a:ext uri="{FF2B5EF4-FFF2-40B4-BE49-F238E27FC236}">
                <a16:creationId xmlns:a16="http://schemas.microsoft.com/office/drawing/2014/main" id="{AB525242-661C-45F3-AA51-27D7EC7F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pPr marL="0" eaLnBrk="1" hangingPunct="1"/>
            <a:r>
              <a:rPr lang="en-US" altLang="ru-RU" sz="2400"/>
              <a:t>Когда сельскохозяйственные товаропроизводители не отдают себе отчёт, как именно их объединение обеспечит им рост доходов (или снижение расходов).</a:t>
            </a:r>
          </a:p>
          <a:p>
            <a:pPr marL="0" eaLnBrk="1" hangingPunct="1"/>
            <a:r>
              <a:rPr lang="en-US" altLang="ru-RU" sz="2400" b="1"/>
              <a:t>В этом случае инициаторам нужно дополнительно изучить вопрос (проконсультироваться с коллегами, с ревизионным союзом) и, возможно, снова вернуться к вопросу о создании кооператива, если понимание появилось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0B579CD3-CBD1-43F6-9081-8322BFBF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28650"/>
            <a:ext cx="6586537" cy="1677988"/>
          </a:xfrm>
        </p:spPr>
        <p:txBody>
          <a:bodyPr/>
          <a:lstStyle/>
          <a:p>
            <a:pPr eaLnBrk="1" hangingPunct="1"/>
            <a:r>
              <a:rPr lang="en-US" altLang="ru-RU" sz="2800" dirty="0" err="1"/>
              <a:t>Когда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создание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сельскохозяйственного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потребительского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кооператива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противопоказано</a:t>
            </a:r>
            <a:r>
              <a:rPr lang="en-US" altLang="ru-RU" sz="2800" dirty="0"/>
              <a:t>?</a:t>
            </a:r>
            <a:br>
              <a:rPr lang="en-US" altLang="ru-RU" sz="2800" dirty="0"/>
            </a:br>
            <a:r>
              <a:rPr lang="en-US" altLang="ru-RU" sz="2800" dirty="0" err="1"/>
              <a:t>Случай</a:t>
            </a:r>
            <a:r>
              <a:rPr lang="en-US" altLang="ru-RU" sz="2800" dirty="0"/>
              <a:t> № </a:t>
            </a:r>
            <a:r>
              <a:rPr lang="ru-RU" altLang="ru-RU" sz="2800" dirty="0"/>
              <a:t>6</a:t>
            </a:r>
            <a:endParaRPr lang="en-US" altLang="ru-RU" sz="2800" dirty="0"/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E0254ECF-69E6-4E0B-AA10-2B8331417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2438400"/>
            <a:ext cx="6586537" cy="3786188"/>
          </a:xfrm>
        </p:spPr>
        <p:txBody>
          <a:bodyPr/>
          <a:lstStyle/>
          <a:p>
            <a:pPr marL="0" eaLnBrk="1" hangingPunct="1"/>
            <a:r>
              <a:rPr lang="en-US" altLang="ru-RU" sz="2400"/>
              <a:t>Когда кооператив создаётся «при» частном перерабатывающем (торговом) предприятии, которое надеется увеличить свои мощности за счёт ожидаемой государственной поддержки.</a:t>
            </a:r>
          </a:p>
          <a:p>
            <a:pPr marL="0" eaLnBrk="1" hangingPunct="1"/>
            <a:r>
              <a:rPr lang="en-US" altLang="ru-RU" sz="2400" b="1"/>
              <a:t>В этом случае кооператив лучше не создавать, потому что частное предприятие, ощущающее себя фактическим владельцем кооператива, не будет работать в интересах «членов», но только в интересах своего владельца.</a:t>
            </a:r>
          </a:p>
        </p:txBody>
      </p:sp>
      <p:pic>
        <p:nvPicPr>
          <p:cNvPr id="26628" name="Объект 4" descr="Изображение выглядит как текст, внутренний, книга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5AC04F-E21D-412B-8F8B-038F98D595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118" b="2"/>
          <a:stretch>
            <a:fillRect/>
          </a:stretch>
        </p:blipFill>
        <p:spPr>
          <a:xfrm>
            <a:off x="7556500" y="0"/>
            <a:ext cx="46355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071DB313-68D3-464D-9427-2FD03957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5"/>
            <a:ext cx="3290887" cy="2287588"/>
          </a:xfrm>
        </p:spPr>
        <p:txBody>
          <a:bodyPr/>
          <a:lstStyle/>
          <a:p>
            <a:pPr eaLnBrk="1" hangingPunct="1"/>
            <a:r>
              <a:rPr lang="en-US" altLang="ru-RU" sz="2300" dirty="0" err="1"/>
              <a:t>Когда</a:t>
            </a:r>
            <a:r>
              <a:rPr lang="en-US" altLang="ru-RU" sz="2300" dirty="0"/>
              <a:t> </a:t>
            </a:r>
            <a:r>
              <a:rPr lang="en-US" altLang="ru-RU" sz="2300" dirty="0" err="1"/>
              <a:t>создание</a:t>
            </a:r>
            <a:r>
              <a:rPr lang="en-US" altLang="ru-RU" sz="2300" dirty="0"/>
              <a:t> </a:t>
            </a:r>
            <a:r>
              <a:rPr lang="en-US" altLang="ru-RU" sz="2300" dirty="0" err="1"/>
              <a:t>сельскохозяйственного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потребительского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кооператива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противопоказано</a:t>
            </a:r>
            <a:r>
              <a:rPr lang="en-US" altLang="ru-RU" sz="2300" dirty="0"/>
              <a:t>?</a:t>
            </a:r>
            <a:br>
              <a:rPr lang="en-US" altLang="ru-RU" sz="2300" dirty="0"/>
            </a:br>
            <a:r>
              <a:rPr lang="en-US" altLang="ru-RU" sz="2300" dirty="0" err="1"/>
              <a:t>Случай</a:t>
            </a:r>
            <a:r>
              <a:rPr lang="en-US" altLang="ru-RU" sz="2300" dirty="0"/>
              <a:t> № </a:t>
            </a:r>
            <a:r>
              <a:rPr lang="ru-RU" altLang="ru-RU" sz="2300" dirty="0"/>
              <a:t>7</a:t>
            </a:r>
            <a:endParaRPr lang="en-US" altLang="ru-RU" sz="2300" dirty="0"/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6BAD6BE0-44E0-4713-AA47-201A2748B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4338" y="327025"/>
            <a:ext cx="7485062" cy="2287588"/>
          </a:xfrm>
        </p:spPr>
        <p:txBody>
          <a:bodyPr anchor="ctr"/>
          <a:lstStyle/>
          <a:p>
            <a:pPr marL="0" eaLnBrk="1" hangingPunct="1"/>
            <a:r>
              <a:rPr lang="en-US" altLang="ru-RU" sz="1700" dirty="0" err="1"/>
              <a:t>Когда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кооператив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создаётся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при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т.н</a:t>
            </a:r>
            <a:r>
              <a:rPr lang="en-US" altLang="ru-RU" sz="1700" dirty="0"/>
              <a:t>. «</a:t>
            </a:r>
            <a:r>
              <a:rPr lang="en-US" altLang="ru-RU" sz="1700" dirty="0" err="1"/>
              <a:t>опорном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фермере</a:t>
            </a:r>
            <a:r>
              <a:rPr lang="en-US" altLang="ru-RU" sz="1700" dirty="0"/>
              <a:t>», </a:t>
            </a:r>
            <a:r>
              <a:rPr lang="en-US" altLang="ru-RU" sz="1700" dirty="0" err="1"/>
              <a:t>который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предоставляет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ресурсы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хозяйства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для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того</a:t>
            </a:r>
            <a:r>
              <a:rPr lang="en-US" altLang="ru-RU" sz="1700" dirty="0"/>
              <a:t>, </a:t>
            </a:r>
            <a:r>
              <a:rPr lang="en-US" altLang="ru-RU" sz="1700" dirty="0" err="1"/>
              <a:t>чтобы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быстро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запустить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деятельность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кооператива</a:t>
            </a:r>
            <a:r>
              <a:rPr lang="en-US" altLang="ru-RU" sz="1700" dirty="0"/>
              <a:t>.</a:t>
            </a:r>
          </a:p>
          <a:p>
            <a:pPr marL="0" eaLnBrk="1" hangingPunct="1"/>
            <a:r>
              <a:rPr lang="en-US" altLang="ru-RU" sz="1700" dirty="0" err="1"/>
              <a:t>Через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некоторое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время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т.н</a:t>
            </a:r>
            <a:r>
              <a:rPr lang="en-US" altLang="ru-RU" sz="1700" dirty="0"/>
              <a:t>. «</a:t>
            </a:r>
            <a:r>
              <a:rPr lang="en-US" altLang="ru-RU" sz="1700" dirty="0" err="1"/>
              <a:t>опорный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фермер</a:t>
            </a:r>
            <a:r>
              <a:rPr lang="en-US" altLang="ru-RU" sz="1700" dirty="0"/>
              <a:t>» </a:t>
            </a:r>
            <a:r>
              <a:rPr lang="en-US" altLang="ru-RU" sz="1700" dirty="0" err="1"/>
              <a:t>осознает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себя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как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частный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посредник</a:t>
            </a:r>
            <a:r>
              <a:rPr lang="en-US" altLang="ru-RU" sz="1700" dirty="0"/>
              <a:t> (</a:t>
            </a:r>
            <a:r>
              <a:rPr lang="en-US" altLang="ru-RU" sz="1700" dirty="0" err="1"/>
              <a:t>см</a:t>
            </a:r>
            <a:r>
              <a:rPr lang="en-US" altLang="ru-RU" sz="1700" dirty="0"/>
              <a:t>. </a:t>
            </a:r>
            <a:r>
              <a:rPr lang="en-US" altLang="ru-RU" sz="1700" dirty="0" err="1"/>
              <a:t>случай</a:t>
            </a:r>
            <a:r>
              <a:rPr lang="en-US" altLang="ru-RU" sz="1700" dirty="0"/>
              <a:t> № </a:t>
            </a:r>
            <a:r>
              <a:rPr lang="ru-RU" altLang="ru-RU" sz="1700" dirty="0"/>
              <a:t>6</a:t>
            </a:r>
            <a:r>
              <a:rPr lang="en-US" altLang="ru-RU" sz="1700" dirty="0"/>
              <a:t>).</a:t>
            </a:r>
          </a:p>
          <a:p>
            <a:pPr marL="0" eaLnBrk="1" hangingPunct="1"/>
            <a:r>
              <a:rPr lang="en-US" altLang="ru-RU" sz="1700" b="1" dirty="0"/>
              <a:t>В </a:t>
            </a:r>
            <a:r>
              <a:rPr lang="en-US" altLang="ru-RU" sz="1700" b="1" dirty="0" err="1"/>
              <a:t>этом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случае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кооператив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лучше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не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создавать</a:t>
            </a:r>
            <a:r>
              <a:rPr lang="en-US" altLang="ru-RU" sz="1700" b="1" dirty="0"/>
              <a:t>, а </a:t>
            </a:r>
            <a:r>
              <a:rPr lang="en-US" altLang="ru-RU" sz="1700" b="1" dirty="0" err="1"/>
              <a:t>сразу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формировать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соответствующие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мощности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на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базе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данного</a:t>
            </a:r>
            <a:r>
              <a:rPr lang="en-US" altLang="ru-RU" sz="1700" b="1" dirty="0"/>
              <a:t> КФХ </a:t>
            </a:r>
            <a:r>
              <a:rPr lang="en-US" altLang="ru-RU" sz="1700" b="1" u="sng" dirty="0" err="1"/>
              <a:t>за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его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собственный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счёт</a:t>
            </a:r>
            <a:r>
              <a:rPr lang="en-US" altLang="ru-RU" sz="1700" b="1" dirty="0"/>
              <a:t>.</a:t>
            </a:r>
          </a:p>
        </p:txBody>
      </p:sp>
      <p:pic>
        <p:nvPicPr>
          <p:cNvPr id="5" name="Объект 4" descr="Изображение выглядит как человек, мужчин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38A37C29-C5E6-42EA-AAD2-025D3C02FD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7970" b="11770"/>
          <a:stretch/>
        </p:blipFill>
        <p:spPr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5B8D16-F613-41F0-860D-FB05969605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r="26314" b="2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0D8CB16F-CC99-4CA2-971D-B4F02106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44272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ru-RU" sz="2100" dirty="0" err="1"/>
              <a:t>Когда</a:t>
            </a:r>
            <a:r>
              <a:rPr lang="en-US" altLang="ru-RU" sz="2100" dirty="0"/>
              <a:t> </a:t>
            </a:r>
            <a:r>
              <a:rPr lang="en-US" altLang="ru-RU" sz="2100" dirty="0" err="1"/>
              <a:t>создание</a:t>
            </a:r>
            <a:r>
              <a:rPr lang="en-US" altLang="ru-RU" sz="2100" dirty="0"/>
              <a:t> </a:t>
            </a:r>
            <a:r>
              <a:rPr lang="en-US" altLang="ru-RU" sz="2100" dirty="0" err="1"/>
              <a:t>сельскохозяйственного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потребительского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кооператива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противопоказано</a:t>
            </a:r>
            <a:r>
              <a:rPr lang="en-US" altLang="ru-RU" sz="2100" dirty="0"/>
              <a:t>?</a:t>
            </a:r>
            <a:br>
              <a:rPr lang="en-US" altLang="ru-RU" sz="2100" dirty="0"/>
            </a:br>
            <a:r>
              <a:rPr lang="en-US" altLang="ru-RU" sz="2100" dirty="0" err="1"/>
              <a:t>Случай</a:t>
            </a:r>
            <a:r>
              <a:rPr lang="en-US" altLang="ru-RU" sz="2100" dirty="0"/>
              <a:t> № </a:t>
            </a:r>
            <a:r>
              <a:rPr lang="ru-RU" altLang="ru-RU" sz="2100" dirty="0"/>
              <a:t>8</a:t>
            </a:r>
            <a:endParaRPr lang="en-US" altLang="ru-RU" sz="2100" dirty="0"/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7EEF0EB9-3165-4D7A-8C6E-482D0627E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1904772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/>
            <a:r>
              <a:rPr lang="en-US" altLang="ru-RU" dirty="0" err="1"/>
              <a:t>Когда</a:t>
            </a:r>
            <a:r>
              <a:rPr lang="en-US" altLang="ru-RU" dirty="0"/>
              <a:t>  </a:t>
            </a:r>
            <a:r>
              <a:rPr lang="en-US" altLang="ru-RU" dirty="0" err="1"/>
              <a:t>инициатор</a:t>
            </a:r>
            <a:r>
              <a:rPr lang="en-US" altLang="ru-RU" dirty="0"/>
              <a:t> (</a:t>
            </a:r>
            <a:r>
              <a:rPr lang="en-US" altLang="ru-RU" dirty="0" err="1"/>
              <a:t>лицо</a:t>
            </a:r>
            <a:r>
              <a:rPr lang="en-US" altLang="ru-RU" dirty="0"/>
              <a:t> </a:t>
            </a:r>
            <a:r>
              <a:rPr lang="en-US" altLang="ru-RU" dirty="0" err="1"/>
              <a:t>или</a:t>
            </a:r>
            <a:r>
              <a:rPr lang="en-US" altLang="ru-RU" dirty="0"/>
              <a:t> </a:t>
            </a:r>
            <a:r>
              <a:rPr lang="en-US" altLang="ru-RU" dirty="0" err="1"/>
              <a:t>группа</a:t>
            </a:r>
            <a:r>
              <a:rPr lang="en-US" altLang="ru-RU" dirty="0"/>
              <a:t> </a:t>
            </a:r>
            <a:r>
              <a:rPr lang="en-US" altLang="ru-RU" dirty="0" err="1"/>
              <a:t>лиц</a:t>
            </a:r>
            <a:r>
              <a:rPr lang="en-US" altLang="ru-RU" dirty="0"/>
              <a:t>) </a:t>
            </a:r>
            <a:r>
              <a:rPr lang="en-US" altLang="ru-RU" dirty="0" err="1"/>
              <a:t>надеется</a:t>
            </a:r>
            <a:r>
              <a:rPr lang="en-US" altLang="ru-RU" dirty="0"/>
              <a:t> </a:t>
            </a:r>
            <a:r>
              <a:rPr lang="en-US" altLang="ru-RU" dirty="0" err="1"/>
              <a:t>через</a:t>
            </a:r>
            <a:r>
              <a:rPr lang="en-US" altLang="ru-RU" dirty="0"/>
              <a:t> </a:t>
            </a:r>
            <a:r>
              <a:rPr lang="en-US" altLang="ru-RU" dirty="0" err="1"/>
              <a:t>создание</a:t>
            </a:r>
            <a:r>
              <a:rPr lang="en-US" altLang="ru-RU" dirty="0"/>
              <a:t> «</a:t>
            </a:r>
            <a:r>
              <a:rPr lang="en-US" altLang="ru-RU" dirty="0" err="1"/>
              <a:t>кооператива</a:t>
            </a:r>
            <a:r>
              <a:rPr lang="en-US" altLang="ru-RU" dirty="0"/>
              <a:t>» </a:t>
            </a:r>
            <a:r>
              <a:rPr lang="en-US" altLang="ru-RU" dirty="0" err="1"/>
              <a:t>получить</a:t>
            </a:r>
            <a:r>
              <a:rPr lang="en-US" altLang="ru-RU" dirty="0"/>
              <a:t> </a:t>
            </a:r>
            <a:r>
              <a:rPr lang="en-US" altLang="ru-RU" dirty="0" err="1"/>
              <a:t>дополнительные</a:t>
            </a:r>
            <a:r>
              <a:rPr lang="en-US" altLang="ru-RU" dirty="0"/>
              <a:t> </a:t>
            </a:r>
            <a:r>
              <a:rPr lang="en-US" altLang="ru-RU" dirty="0" err="1"/>
              <a:t>средства</a:t>
            </a:r>
            <a:r>
              <a:rPr lang="en-US" altLang="ru-RU" dirty="0"/>
              <a:t> </a:t>
            </a:r>
            <a:r>
              <a:rPr lang="en-US" altLang="ru-RU" dirty="0" err="1"/>
              <a:t>из</a:t>
            </a:r>
            <a:r>
              <a:rPr lang="en-US" altLang="ru-RU" dirty="0"/>
              <a:t> </a:t>
            </a:r>
            <a:r>
              <a:rPr lang="en-US" altLang="ru-RU" dirty="0" err="1"/>
              <a:t>бюджета</a:t>
            </a:r>
            <a:r>
              <a:rPr lang="en-US" altLang="ru-RU" dirty="0"/>
              <a:t>.</a:t>
            </a:r>
          </a:p>
          <a:p>
            <a:pPr marL="0" eaLnBrk="1" hangingPunct="1"/>
            <a:r>
              <a:rPr lang="en-US" altLang="ru-RU" b="1" dirty="0"/>
              <a:t>В </a:t>
            </a:r>
            <a:r>
              <a:rPr lang="en-US" altLang="ru-RU" b="1" dirty="0" err="1"/>
              <a:t>этом</a:t>
            </a:r>
            <a:r>
              <a:rPr lang="en-US" altLang="ru-RU" b="1" dirty="0"/>
              <a:t> </a:t>
            </a:r>
            <a:r>
              <a:rPr lang="en-US" altLang="ru-RU" b="1" dirty="0" err="1"/>
              <a:t>случае</a:t>
            </a:r>
            <a:r>
              <a:rPr lang="en-US" altLang="ru-RU" b="1" dirty="0"/>
              <a:t> </a:t>
            </a:r>
            <a:r>
              <a:rPr lang="en-US" altLang="ru-RU" b="1" dirty="0" err="1"/>
              <a:t>инициатору</a:t>
            </a:r>
            <a:r>
              <a:rPr lang="en-US" altLang="ru-RU" b="1" dirty="0"/>
              <a:t> </a:t>
            </a:r>
            <a:r>
              <a:rPr lang="en-US" altLang="ru-RU" b="1" dirty="0" err="1"/>
              <a:t>лучше</a:t>
            </a:r>
            <a:r>
              <a:rPr lang="en-US" altLang="ru-RU" b="1" dirty="0"/>
              <a:t> </a:t>
            </a:r>
            <a:r>
              <a:rPr lang="en-US" altLang="ru-RU" b="1" dirty="0" err="1"/>
              <a:t>сразу</a:t>
            </a:r>
            <a:r>
              <a:rPr lang="en-US" altLang="ru-RU" b="1" dirty="0"/>
              <a:t> </a:t>
            </a:r>
            <a:r>
              <a:rPr lang="en-US" altLang="ru-RU" b="1" dirty="0" err="1"/>
              <a:t>отказаться</a:t>
            </a:r>
            <a:r>
              <a:rPr lang="en-US" altLang="ru-RU" b="1" dirty="0"/>
              <a:t> </a:t>
            </a:r>
            <a:r>
              <a:rPr lang="en-US" altLang="ru-RU" b="1" dirty="0" err="1"/>
              <a:t>от</a:t>
            </a:r>
            <a:r>
              <a:rPr lang="en-US" altLang="ru-RU" b="1" dirty="0"/>
              <a:t> </a:t>
            </a:r>
            <a:r>
              <a:rPr lang="en-US" altLang="ru-RU" b="1" dirty="0" err="1"/>
              <a:t>деятельности</a:t>
            </a:r>
            <a:r>
              <a:rPr lang="en-US" altLang="ru-RU" b="1" dirty="0"/>
              <a:t>, </a:t>
            </a:r>
            <a:r>
              <a:rPr lang="en-US" altLang="ru-RU" b="1" dirty="0" err="1"/>
              <a:t>которая</a:t>
            </a:r>
            <a:r>
              <a:rPr lang="en-US" altLang="ru-RU" b="1" dirty="0"/>
              <a:t> </a:t>
            </a:r>
            <a:r>
              <a:rPr lang="en-US" altLang="ru-RU" b="1" dirty="0" err="1"/>
              <a:t>может</a:t>
            </a:r>
            <a:r>
              <a:rPr lang="en-US" altLang="ru-RU" b="1" dirty="0"/>
              <a:t> </a:t>
            </a:r>
            <a:r>
              <a:rPr lang="en-US" altLang="ru-RU" b="1" dirty="0" err="1"/>
              <a:t>повлечь</a:t>
            </a:r>
            <a:r>
              <a:rPr lang="en-US" altLang="ru-RU" b="1" dirty="0"/>
              <a:t> </a:t>
            </a:r>
            <a:r>
              <a:rPr lang="en-US" altLang="ru-RU" b="1" dirty="0" err="1"/>
              <a:t>за</a:t>
            </a:r>
            <a:r>
              <a:rPr lang="en-US" altLang="ru-RU" b="1" dirty="0"/>
              <a:t> </a:t>
            </a:r>
            <a:r>
              <a:rPr lang="en-US" altLang="ru-RU" b="1" dirty="0" err="1"/>
              <a:t>собой</a:t>
            </a:r>
            <a:r>
              <a:rPr lang="en-US" altLang="ru-RU" b="1" dirty="0"/>
              <a:t> </a:t>
            </a:r>
            <a:r>
              <a:rPr lang="en-US" altLang="ru-RU" b="1" dirty="0" err="1"/>
              <a:t>предусмотренную</a:t>
            </a:r>
            <a:r>
              <a:rPr lang="en-US" altLang="ru-RU" b="1" dirty="0"/>
              <a:t> </a:t>
            </a:r>
            <a:r>
              <a:rPr lang="en-US" altLang="ru-RU" b="1" dirty="0" err="1"/>
              <a:t>законом</a:t>
            </a:r>
            <a:r>
              <a:rPr lang="en-US" altLang="ru-RU" b="1" dirty="0"/>
              <a:t> </a:t>
            </a:r>
            <a:r>
              <a:rPr lang="en-US" altLang="ru-RU" b="1" dirty="0" err="1"/>
              <a:t>ответственность</a:t>
            </a:r>
            <a:endParaRPr lang="en-US" alt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01A4D766-E2E2-459D-8A96-7973E12D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СМЫСЛ СОЗДАНИЯ КООПЕРАТИВОВ - ПОВЫШЕНИЕ ДОХОДНОСТИ МАЛЫХ СЕЛЬСКОХОЗЯЙСТВЕННЫХ ТОВАРОПРОИЗВОДИТЕЛЕЙ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9D2A9B-5D7A-4D5C-858F-1FC56F540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896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D33E3-6FA9-80BF-4D8B-9E0FE145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РСО «Агроконтроль»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665EC18-E5FA-E232-3067-FE28F92C9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4" y="824218"/>
            <a:ext cx="10872172" cy="271804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C2BD76D-EC0E-4155-4DCC-1B5A8D1D0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835" y="3998019"/>
            <a:ext cx="6382966" cy="2446324"/>
          </a:xfrm>
        </p:spPr>
        <p:txBody>
          <a:bodyPr vert="horz" lIns="91440" tIns="45720" rIns="91440" bIns="45720" rtlCol="0">
            <a:noAutofit/>
          </a:bodyPr>
          <a:lstStyle/>
          <a:p>
            <a:pPr eaLnBrk="1" hangingPunct="1"/>
            <a:r>
              <a:rPr lang="en-US" sz="2000" dirty="0"/>
              <a:t>107078, </a:t>
            </a:r>
            <a:r>
              <a:rPr lang="en-US" sz="2000" dirty="0" err="1"/>
              <a:t>Москва</a:t>
            </a:r>
            <a:r>
              <a:rPr lang="en-US" sz="2000" dirty="0"/>
              <a:t>, </a:t>
            </a:r>
            <a:r>
              <a:rPr lang="en-US" sz="2000" dirty="0" err="1"/>
              <a:t>Садовая</a:t>
            </a:r>
            <a:r>
              <a:rPr lang="en-US" sz="2000" dirty="0"/>
              <a:t> </a:t>
            </a:r>
            <a:r>
              <a:rPr lang="en-US" sz="2000" dirty="0" err="1"/>
              <a:t>Спасская</a:t>
            </a:r>
            <a:r>
              <a:rPr lang="en-US" sz="2000" dirty="0"/>
              <a:t>, д. 20, </a:t>
            </a:r>
            <a:r>
              <a:rPr lang="en-US" sz="2000" dirty="0" err="1"/>
              <a:t>стр</a:t>
            </a:r>
            <a:r>
              <a:rPr lang="en-US" sz="2000" dirty="0"/>
              <a:t>. 1, </a:t>
            </a:r>
            <a:r>
              <a:rPr lang="en-US" sz="2000" dirty="0" err="1"/>
              <a:t>оф</a:t>
            </a:r>
            <a:r>
              <a:rPr lang="en-US" sz="2000" dirty="0"/>
              <a:t>. 514</a:t>
            </a:r>
          </a:p>
          <a:p>
            <a:pPr eaLnBrk="1" hangingPunct="1"/>
            <a:r>
              <a:rPr lang="en-US" sz="2000" dirty="0">
                <a:hlinkClick r:id="rId3"/>
              </a:rPr>
              <a:t>http://agrokontrol.ru</a:t>
            </a:r>
            <a:r>
              <a:rPr lang="en-US" sz="2000" dirty="0"/>
              <a:t> </a:t>
            </a:r>
            <a:r>
              <a:rPr lang="ru-RU" sz="2000" dirty="0"/>
              <a:t>(перечень лекций </a:t>
            </a:r>
            <a:r>
              <a:rPr lang="ru-RU" sz="2000"/>
              <a:t>– раздел «Учёба</a:t>
            </a:r>
            <a:r>
              <a:rPr lang="ru-RU" sz="2000" dirty="0"/>
              <a:t>»)</a:t>
            </a:r>
            <a:endParaRPr lang="en-US" sz="2000" dirty="0"/>
          </a:p>
          <a:p>
            <a:pPr eaLnBrk="1" hangingPunct="1"/>
            <a:r>
              <a:rPr lang="en-US" sz="2000" dirty="0">
                <a:hlinkClick r:id="rId4"/>
              </a:rPr>
              <a:t>info@agrokontrol.ru</a:t>
            </a:r>
            <a:r>
              <a:rPr lang="en-US" sz="2000" dirty="0"/>
              <a:t> – </a:t>
            </a:r>
            <a:r>
              <a:rPr lang="en-US" sz="2000" dirty="0" err="1"/>
              <a:t>общие</a:t>
            </a:r>
            <a:r>
              <a:rPr lang="en-US" sz="2000" dirty="0"/>
              <a:t> </a:t>
            </a:r>
            <a:r>
              <a:rPr lang="en-US" sz="2000" dirty="0" err="1"/>
              <a:t>вопросы</a:t>
            </a:r>
            <a:endParaRPr lang="en-US" sz="2000" dirty="0"/>
          </a:p>
          <a:p>
            <a:pPr eaLnBrk="1" hangingPunct="1"/>
            <a:r>
              <a:rPr lang="en-US" sz="2000" dirty="0">
                <a:hlinkClick r:id="rId5"/>
              </a:rPr>
              <a:t>seminar@agrokontrol.ru</a:t>
            </a:r>
            <a:r>
              <a:rPr lang="en-US" sz="2000" dirty="0"/>
              <a:t> – </a:t>
            </a:r>
            <a:r>
              <a:rPr lang="en-US" sz="2000" dirty="0" err="1"/>
              <a:t>обучение</a:t>
            </a:r>
            <a:endParaRPr lang="en-US" sz="2000" dirty="0"/>
          </a:p>
          <a:p>
            <a:pPr eaLnBrk="1" hangingPunct="1"/>
            <a:r>
              <a:rPr lang="en-US" sz="2000" dirty="0"/>
              <a:t>+7 985 960 0913</a:t>
            </a:r>
          </a:p>
          <a:p>
            <a:pPr eaLnBrk="1" hangingPunct="1"/>
            <a:r>
              <a:rPr lang="en-US" sz="2000" dirty="0"/>
              <a:t>+7 910 404 73 37</a:t>
            </a:r>
          </a:p>
        </p:txBody>
      </p:sp>
    </p:spTree>
    <p:extLst>
      <p:ext uri="{BB962C8B-B14F-4D97-AF65-F5344CB8AC3E}">
        <p14:creationId xmlns:p14="http://schemas.microsoft.com/office/powerpoint/2010/main" val="70170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25F45C-8A06-43DE-B505-A08A55CF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66" y="365125"/>
            <a:ext cx="1012943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ru-RU" sz="3100" dirty="0" err="1"/>
              <a:t>Цель</a:t>
            </a:r>
            <a:r>
              <a:rPr lang="en-US" altLang="ru-RU" sz="3100" dirty="0"/>
              <a:t> </a:t>
            </a:r>
            <a:r>
              <a:rPr lang="en-US" altLang="ru-RU" sz="3100" dirty="0" err="1"/>
              <a:t>сельскохозяйственной</a:t>
            </a:r>
            <a:r>
              <a:rPr lang="en-US" altLang="ru-RU" sz="3100" dirty="0"/>
              <a:t> </a:t>
            </a:r>
            <a:r>
              <a:rPr lang="en-US" altLang="ru-RU" sz="3100" dirty="0" err="1"/>
              <a:t>деятельности</a:t>
            </a:r>
            <a:r>
              <a:rPr lang="en-US" altLang="ru-RU" sz="3100" dirty="0"/>
              <a:t> – </a:t>
            </a:r>
            <a:r>
              <a:rPr lang="en-US" altLang="ru-RU" sz="3100" dirty="0" err="1"/>
              <a:t>получение</a:t>
            </a:r>
            <a:r>
              <a:rPr lang="en-US" altLang="ru-RU" sz="3100" dirty="0"/>
              <a:t> </a:t>
            </a:r>
            <a:r>
              <a:rPr lang="en-US" altLang="ru-RU" sz="3100" dirty="0" err="1"/>
              <a:t>доходности</a:t>
            </a:r>
            <a:endParaRPr lang="en-US" sz="31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33EA73-7E5B-4A15-A9F0-AB40E66C3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8057" y="3941455"/>
            <a:ext cx="9676197" cy="290285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42AF0645-8C74-4187-9FA0-DD3BEF05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55813"/>
            <a:ext cx="10439400" cy="2008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Доходы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сельскохозяйственного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товаропроизводителя</a:t>
            </a:r>
            <a:r>
              <a:rPr lang="en-US" sz="2400" dirty="0"/>
              <a:t> – </a:t>
            </a:r>
            <a:r>
              <a:rPr lang="en-US" sz="2400" dirty="0" err="1"/>
              <a:t>выручка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реализации</a:t>
            </a:r>
            <a:r>
              <a:rPr lang="en-US" sz="2400" dirty="0"/>
              <a:t> </a:t>
            </a:r>
            <a:r>
              <a:rPr lang="en-US" sz="2400" dirty="0" err="1"/>
              <a:t>продукции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Расходы</a:t>
            </a:r>
            <a:r>
              <a:rPr lang="en-US" sz="2400" dirty="0"/>
              <a:t>: </a:t>
            </a:r>
            <a:r>
              <a:rPr lang="en-US" sz="2400" dirty="0" err="1"/>
              <a:t>текущие</a:t>
            </a:r>
            <a:r>
              <a:rPr lang="en-US" sz="2400" dirty="0"/>
              <a:t> </a:t>
            </a:r>
            <a:r>
              <a:rPr lang="en-US" sz="2400" dirty="0" err="1"/>
              <a:t>затраты</a:t>
            </a:r>
            <a:r>
              <a:rPr lang="en-US" sz="2400" dirty="0"/>
              <a:t> (</a:t>
            </a:r>
            <a:r>
              <a:rPr lang="en-US" sz="2400" dirty="0" err="1"/>
              <a:t>зарплата</a:t>
            </a:r>
            <a:r>
              <a:rPr lang="en-US" sz="2400" dirty="0"/>
              <a:t>, ГСМ, </a:t>
            </a:r>
            <a:r>
              <a:rPr lang="en-US" sz="2400" dirty="0" err="1"/>
              <a:t>семена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.) + </a:t>
            </a:r>
            <a:r>
              <a:rPr lang="en-US" sz="2400" dirty="0" err="1"/>
              <a:t>капитальные</a:t>
            </a:r>
            <a:r>
              <a:rPr lang="en-US" sz="2400" dirty="0"/>
              <a:t> </a:t>
            </a:r>
            <a:r>
              <a:rPr lang="en-US" sz="2400" dirty="0" err="1"/>
              <a:t>затраты</a:t>
            </a:r>
            <a:r>
              <a:rPr lang="en-US" sz="2400" dirty="0"/>
              <a:t> (</a:t>
            </a:r>
            <a:r>
              <a:rPr lang="en-US" sz="2400" dirty="0" err="1"/>
              <a:t>техника</a:t>
            </a:r>
            <a:r>
              <a:rPr lang="en-US" sz="2400" dirty="0"/>
              <a:t>, </a:t>
            </a:r>
            <a:r>
              <a:rPr lang="en-US" sz="2400" dirty="0" err="1"/>
              <a:t>здания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863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618F4D-1FF0-DD09-2730-B889F7B9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274" y="1860405"/>
            <a:ext cx="2128726" cy="114623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3AF1DF4-BFD2-9636-C62F-B330D1C2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5965"/>
            <a:ext cx="10515600" cy="1325563"/>
          </a:xfrm>
        </p:spPr>
        <p:txBody>
          <a:bodyPr/>
          <a:lstStyle/>
          <a:p>
            <a:pPr algn="ctr"/>
            <a:r>
              <a:rPr lang="ru-RU" sz="3200" dirty="0"/>
              <a:t>Сельскохозяйственный товаропроизводитель работает ради прибыли</a:t>
            </a:r>
            <a:br>
              <a:rPr lang="ru-RU" sz="3200" dirty="0"/>
            </a:br>
            <a:r>
              <a:rPr lang="ru-RU" sz="3200" dirty="0"/>
              <a:t>Почему она меньше, чем ожидалась и как её повысить?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FF2CB08-7C88-20A3-10DF-BCD8B6574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0" y="4393870"/>
            <a:ext cx="5916881" cy="2204233"/>
          </a:xfrm>
        </p:spPr>
        <p:txBody>
          <a:bodyPr anchor="ctr"/>
          <a:lstStyle/>
          <a:p>
            <a:pPr algn="ctr"/>
            <a:r>
              <a:rPr lang="ru-RU" sz="2000" dirty="0"/>
              <a:t>Альтернативный ответ:</a:t>
            </a:r>
          </a:p>
          <a:p>
            <a:pPr algn="just"/>
            <a:r>
              <a:rPr lang="ru-RU" sz="2000" dirty="0"/>
              <a:t>Сельскохозяйственные товаропроизводители недополучаю прибыль вследствие малого масштаба своей деятельности и повысить свою рентабельность могут только сами.</a:t>
            </a:r>
          </a:p>
          <a:p>
            <a:pPr algn="just"/>
            <a:r>
              <a:rPr lang="ru-RU" sz="2000" dirty="0"/>
              <a:t>Кооперация может помочь это сделать в трёх случаях.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4CABEC-0B21-4B59-2E8A-6F9386DE7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0933" y="1510683"/>
            <a:ext cx="5183188" cy="81914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Простой для понимания, удобный, неправильный ответ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EB603E94-44F8-86F7-5B9C-E9992FF77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0933" y="2329832"/>
            <a:ext cx="5183188" cy="2064038"/>
          </a:xfrm>
        </p:spPr>
        <p:txBody>
          <a:bodyPr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Потому, государство не обеспечило сельскохозяйственному товаропроизводителю «гарантированного заказа» или «справедливой цены» на его продукцию – чтобы выручка заведомо покрыла издержки.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Надо, чтобы государство «создало условия»</a:t>
            </a:r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926AF468-EACF-7D2D-9B85-9964E12D9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643062"/>
            <a:ext cx="5260975" cy="5260975"/>
          </a:xfrm>
        </p:spPr>
      </p:pic>
    </p:spTree>
    <p:extLst>
      <p:ext uri="{BB962C8B-B14F-4D97-AF65-F5344CB8AC3E}">
        <p14:creationId xmlns:p14="http://schemas.microsoft.com/office/powerpoint/2010/main" val="192801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EE80071-1A2D-B25F-68E8-97B9711F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I. </a:t>
            </a:r>
            <a:r>
              <a:rPr lang="ru-RU" dirty="0"/>
              <a:t>Потеря дохода при сбыте продукции: почему она возникает и как её избежать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FB34D37-2555-6B5A-5780-25DCFB42A8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2762"/>
            <a:ext cx="5181600" cy="2937064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CF4FA71-F93B-38FA-DF2C-06782587E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2532762"/>
            <a:ext cx="5181599" cy="2937064"/>
          </a:xfrm>
        </p:spPr>
      </p:pic>
    </p:spTree>
    <p:extLst>
      <p:ext uri="{BB962C8B-B14F-4D97-AF65-F5344CB8AC3E}">
        <p14:creationId xmlns:p14="http://schemas.microsoft.com/office/powerpoint/2010/main" val="350212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3B3A6-DDF3-D439-79D5-F1DE594F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8683"/>
          </a:xfrm>
        </p:spPr>
        <p:txBody>
          <a:bodyPr/>
          <a:lstStyle/>
          <a:p>
            <a:pPr algn="ctr"/>
            <a:r>
              <a:rPr lang="en-US" dirty="0"/>
              <a:t>II. </a:t>
            </a:r>
            <a:r>
              <a:rPr lang="ru-RU" dirty="0"/>
              <a:t>Потеря дохода при снабжении ресурсами: почему она возникает и как её избежать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549046-BC61-DB0B-BE0F-D012E323EC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8948"/>
            <a:ext cx="5181600" cy="282469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6EDEF8C-09F6-E4C1-FFF5-5BA4376511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88948"/>
            <a:ext cx="5181600" cy="2824691"/>
          </a:xfrm>
        </p:spPr>
      </p:pic>
    </p:spTree>
    <p:extLst>
      <p:ext uri="{BB962C8B-B14F-4D97-AF65-F5344CB8AC3E}">
        <p14:creationId xmlns:p14="http://schemas.microsoft.com/office/powerpoint/2010/main" val="258559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12B87-AABF-5406-9E71-5E8BC58D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III. </a:t>
            </a:r>
            <a:r>
              <a:rPr lang="ru-RU" sz="3600" dirty="0"/>
              <a:t>Потеря дохода при использовании низкоэффективных техники и технологий. Как её избежать</a:t>
            </a:r>
            <a:r>
              <a:rPr lang="ru-RU" dirty="0"/>
              <a:t>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5B6FF95-76CC-EB02-9543-8AF09499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692" y="1825625"/>
            <a:ext cx="8554615" cy="4351338"/>
          </a:xfrm>
        </p:spPr>
      </p:pic>
    </p:spTree>
    <p:extLst>
      <p:ext uri="{BB962C8B-B14F-4D97-AF65-F5344CB8AC3E}">
        <p14:creationId xmlns:p14="http://schemas.microsoft.com/office/powerpoint/2010/main" val="49947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B518E7-2206-8FCB-89F8-9A61CB32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970" y="4220546"/>
            <a:ext cx="3077029" cy="2637453"/>
          </a:xfrm>
          <a:prstGeom prst="rect">
            <a:avLst/>
          </a:prstGeom>
        </p:spPr>
      </p:pic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id="{DCB3A3A6-CA91-452A-893D-66F20AFF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Кооператив не является «универсальным» средством решения всех проблем АПК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238DA070-48C2-40BD-8BBA-8C48F9307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/>
              <a:t>Проблемы, потенциально решаемые при помощи кооперации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0D7CD1-790B-49D5-AD69-458426C3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Дороговизна ресурсов (ГСМ, семена и т.д.),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современной техники и технологий,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найма специалистов (ветеринар, зоотехник, агроном),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Сбыт продукции на невыгодных условиях.</a:t>
            </a:r>
          </a:p>
        </p:txBody>
      </p:sp>
      <p:sp>
        <p:nvSpPr>
          <p:cNvPr id="13317" name="Текст 6">
            <a:extLst>
              <a:ext uri="{FF2B5EF4-FFF2-40B4-BE49-F238E27FC236}">
                <a16:creationId xmlns:a16="http://schemas.microsoft.com/office/drawing/2014/main" id="{9002F9E8-6999-4D5E-9E04-9BD9E16E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/>
              <a:t>Проблемы, принципиально нерешаемые кооперацией</a:t>
            </a:r>
          </a:p>
        </p:txBody>
      </p:sp>
      <p:sp>
        <p:nvSpPr>
          <p:cNvPr id="13318" name="Объект 7">
            <a:extLst>
              <a:ext uri="{FF2B5EF4-FFF2-40B4-BE49-F238E27FC236}">
                <a16:creationId xmlns:a16="http://schemas.microsoft.com/office/drawing/2014/main" id="{BE280BB7-3EF7-4982-9925-7B809DA267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Малоземелье (отсутствие земли),</a:t>
            </a:r>
          </a:p>
          <a:p>
            <a:pPr eaLnBrk="1" hangingPunct="1"/>
            <a:r>
              <a:rPr lang="ru-RU" altLang="ru-RU" dirty="0"/>
              <a:t>Сокращение государственной поддержки АПК,</a:t>
            </a:r>
          </a:p>
          <a:p>
            <a:pPr eaLnBrk="1" hangingPunct="1"/>
            <a:r>
              <a:rPr lang="ru-RU" altLang="ru-RU" dirty="0"/>
              <a:t>Инфляционные риски,</a:t>
            </a:r>
          </a:p>
          <a:p>
            <a:pPr eaLnBrk="1" hangingPunct="1"/>
            <a:r>
              <a:rPr lang="ru-RU" altLang="ru-RU" dirty="0"/>
              <a:t>Налоговая нагрузка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388BE-9967-6E2B-D67F-E948BB54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Нормативная база, регулирующая деятельность </a:t>
            </a:r>
            <a:r>
              <a:rPr lang="ru-RU" dirty="0" err="1"/>
              <a:t>СПоК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1AD726-AC3A-8E18-B1D6-E23D6C64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B050"/>
          </a:solidFill>
        </p:spPr>
        <p:txBody>
          <a:bodyPr anchor="ctr"/>
          <a:lstStyle/>
          <a:p>
            <a:pPr algn="ctr"/>
            <a:r>
              <a:rPr lang="ru-RU" sz="2000" dirty="0"/>
              <a:t>На сельскохозяйственный потребительский кооператив распространяются положения: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61BA17-0B40-6953-67BC-F41E13556E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ru-RU" dirty="0"/>
              <a:t>Гражданского Кодекса Российской Федерации,</a:t>
            </a:r>
          </a:p>
          <a:p>
            <a:r>
              <a:rPr lang="ru-RU" dirty="0"/>
              <a:t>Федерального закона от 08.12.1995 г. № 193-ФЗ «О сельскохозяйственной кооперации»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D1D931-15D7-AA94-863D-B0AB0FFC4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 anchor="ctr"/>
          <a:lstStyle/>
          <a:p>
            <a:pPr algn="ctr"/>
            <a:r>
              <a:rPr lang="ru-RU" sz="2000" dirty="0"/>
              <a:t>На сельскохозяйственный потребительский кооператив не распространяются положения: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41CC2B-A232-792F-7DCA-245C555C15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Федерального закона от 12.01.1996 г. № 7-ФЗ "О некоммерческих организациях"</a:t>
            </a:r>
          </a:p>
          <a:p>
            <a:r>
              <a:rPr lang="ru-RU" dirty="0"/>
              <a:t>Закона РФ от 19.06.1992 г. № 3085-1 "О потребительской кооперации (потребительских обществах, их союзах) в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3179303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1000</Words>
  <Application>Microsoft Office PowerPoint</Application>
  <PresentationFormat>Широкоэкранный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Сельскохозяйственная кооперация – инструмент развития малых сельскохозяйственных товаропроизводителей</vt:lpstr>
      <vt:lpstr>СМЫСЛ СОЗДАНИЯ КООПЕРАТИВОВ - ПОВЫШЕНИЕ ДОХОДНОСТИ МАЛЫХ СЕЛЬСКОХОЗЯЙСТВЕННЫХ ТОВАРОПРОИЗВОДИТЕЛЕЙ</vt:lpstr>
      <vt:lpstr>Цель сельскохозяйственной деятельности – получение доходности</vt:lpstr>
      <vt:lpstr>Сельскохозяйственный товаропроизводитель работает ради прибыли Почему она меньше, чем ожидалась и как её повысить?</vt:lpstr>
      <vt:lpstr>I. Потеря дохода при сбыте продукции: почему она возникает и как её избежать</vt:lpstr>
      <vt:lpstr>II. Потеря дохода при снабжении ресурсами: почему она возникает и как её избежать</vt:lpstr>
      <vt:lpstr>III. Потеря дохода при использовании низкоэффективных техники и технологий. Как её избежать </vt:lpstr>
      <vt:lpstr>Кооператив не является «универсальным» средством решения всех проблем АПК</vt:lpstr>
      <vt:lpstr>Нормативная база, регулирующая деятельность СПоК</vt:lpstr>
      <vt:lpstr>Государственная регистрация осуществляется аналогично регистрации юридических лиц -коммерческих организаций</vt:lpstr>
      <vt:lpstr>Часто кооперативы создаются людьми, которым это не нужно</vt:lpstr>
      <vt:lpstr>Когда создание сельскохозяйственного потребительского кооператива противопоказано? Случай № 1</vt:lpstr>
      <vt:lpstr>Когда создание сельскохозяйственного потребительского кооператива противопоказано? Случай № 2</vt:lpstr>
      <vt:lpstr>Когда создание сельскохозяйственного потребительского кооператива не имеет смысла (случай № 3)</vt:lpstr>
      <vt:lpstr>Когда создание сельскохозяйственного потребительского кооператива противопоказано? Случай № 4</vt:lpstr>
      <vt:lpstr>Когда создание сельскохозяйственного потребительского кооператива противопоказано? Случай № 5</vt:lpstr>
      <vt:lpstr>Когда создание сельскохозяйственного потребительского кооператива противопоказано? Случай № 6</vt:lpstr>
      <vt:lpstr>Когда создание сельскохозяйственного потребительского кооператива противопоказано? Случай № 7</vt:lpstr>
      <vt:lpstr>Когда создание сельскохозяйственного потребительского кооператива противопоказано? Случай № 8</vt:lpstr>
      <vt:lpstr>РСО «Агроконтроль»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создания и деятельности сельскохозяйственного потребительского кооператива</dc:title>
  <dc:creator>euser519</dc:creator>
  <cp:lastModifiedBy>euser519</cp:lastModifiedBy>
  <cp:revision>94</cp:revision>
  <cp:lastPrinted>2022-09-29T12:41:17Z</cp:lastPrinted>
  <dcterms:created xsi:type="dcterms:W3CDTF">2020-06-15T07:12:16Z</dcterms:created>
  <dcterms:modified xsi:type="dcterms:W3CDTF">2023-03-10T06:09:43Z</dcterms:modified>
</cp:coreProperties>
</file>