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1267" r:id="rId3"/>
    <p:sldId id="1278" r:id="rId4"/>
    <p:sldId id="306" r:id="rId5"/>
    <p:sldId id="307" r:id="rId6"/>
    <p:sldId id="263" r:id="rId7"/>
    <p:sldId id="472" r:id="rId8"/>
    <p:sldId id="473" r:id="rId9"/>
    <p:sldId id="468" r:id="rId10"/>
    <p:sldId id="337" r:id="rId11"/>
    <p:sldId id="481" r:id="rId12"/>
    <p:sldId id="482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3" r:id="rId21"/>
    <p:sldId id="264" r:id="rId22"/>
    <p:sldId id="1282" r:id="rId23"/>
    <p:sldId id="1279" r:id="rId24"/>
    <p:sldId id="1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image" Target="../media/image3.jfi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image" Target="../media/image3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3EA2D-49D3-4E91-9425-C191887BD73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0C5C99-6C4F-4E26-83E3-30E173B18A37}">
      <dgm:prSet phldrT="[Текст]"/>
      <dgm:spPr/>
      <dgm:t>
        <a:bodyPr/>
        <a:lstStyle/>
        <a:p>
          <a:r>
            <a:rPr lang="ru-RU" dirty="0"/>
            <a:t>Собственные средства</a:t>
          </a:r>
        </a:p>
      </dgm:t>
    </dgm:pt>
    <dgm:pt modelId="{62410429-1AD6-4454-9A38-C84E2F51248F}" type="parTrans" cxnId="{E419F3CB-4164-4717-B611-6152C1684B4A}">
      <dgm:prSet/>
      <dgm:spPr/>
      <dgm:t>
        <a:bodyPr/>
        <a:lstStyle/>
        <a:p>
          <a:endParaRPr lang="ru-RU"/>
        </a:p>
      </dgm:t>
    </dgm:pt>
    <dgm:pt modelId="{E0611105-3206-475B-AD96-0A67C3B846F2}" type="sibTrans" cxnId="{E419F3CB-4164-4717-B611-6152C1684B4A}">
      <dgm:prSet/>
      <dgm:spPr/>
      <dgm:t>
        <a:bodyPr/>
        <a:lstStyle/>
        <a:p>
          <a:endParaRPr lang="ru-RU"/>
        </a:p>
      </dgm:t>
    </dgm:pt>
    <dgm:pt modelId="{3FF1C7BB-3692-4768-BE81-A9E987AB1DCA}">
      <dgm:prSet phldrT="[Текст]"/>
      <dgm:spPr/>
      <dgm:t>
        <a:bodyPr/>
        <a:lstStyle/>
        <a:p>
          <a:r>
            <a:rPr lang="ru-RU" dirty="0"/>
            <a:t>Источником являются накопления членов</a:t>
          </a:r>
        </a:p>
      </dgm:t>
    </dgm:pt>
    <dgm:pt modelId="{8301A96B-B4DB-4FE6-A01C-35D3530A56EC}" type="parTrans" cxnId="{F57711B3-D380-4C07-AE61-B090B1AA93FE}">
      <dgm:prSet/>
      <dgm:spPr/>
      <dgm:t>
        <a:bodyPr/>
        <a:lstStyle/>
        <a:p>
          <a:endParaRPr lang="ru-RU"/>
        </a:p>
      </dgm:t>
    </dgm:pt>
    <dgm:pt modelId="{E0C88F67-729D-40D8-9653-BCD89B54FB87}" type="sibTrans" cxnId="{F57711B3-D380-4C07-AE61-B090B1AA93FE}">
      <dgm:prSet/>
      <dgm:spPr/>
      <dgm:t>
        <a:bodyPr/>
        <a:lstStyle/>
        <a:p>
          <a:endParaRPr lang="ru-RU"/>
        </a:p>
      </dgm:t>
    </dgm:pt>
    <dgm:pt modelId="{64CFF11C-6975-4F67-A000-EC7A69547A88}">
      <dgm:prSet phldrT="[Текст]"/>
      <dgm:spPr/>
      <dgm:t>
        <a:bodyPr/>
        <a:lstStyle/>
        <a:p>
          <a:r>
            <a:rPr lang="ru-RU" dirty="0"/>
            <a:t>Механизм объединения: взносы в паевой фонд, в неделимый фонд</a:t>
          </a:r>
        </a:p>
      </dgm:t>
    </dgm:pt>
    <dgm:pt modelId="{F49EB690-513F-4328-9612-E497F75E42C5}" type="parTrans" cxnId="{04965ABF-87AF-454A-8D61-07E66778FB9D}">
      <dgm:prSet/>
      <dgm:spPr/>
      <dgm:t>
        <a:bodyPr/>
        <a:lstStyle/>
        <a:p>
          <a:endParaRPr lang="ru-RU"/>
        </a:p>
      </dgm:t>
    </dgm:pt>
    <dgm:pt modelId="{30D42A05-63F9-48D4-8CCE-3CDF0C2FD4EB}" type="sibTrans" cxnId="{04965ABF-87AF-454A-8D61-07E66778FB9D}">
      <dgm:prSet/>
      <dgm:spPr/>
      <dgm:t>
        <a:bodyPr/>
        <a:lstStyle/>
        <a:p>
          <a:endParaRPr lang="ru-RU"/>
        </a:p>
      </dgm:t>
    </dgm:pt>
    <dgm:pt modelId="{FC9F0C7E-C46F-4B87-AC5C-580D22817561}">
      <dgm:prSet phldrT="[Текст]"/>
      <dgm:spPr/>
      <dgm:t>
        <a:bodyPr/>
        <a:lstStyle/>
        <a:p>
          <a:r>
            <a:rPr lang="ru-RU" dirty="0"/>
            <a:t>Заёмные средства</a:t>
          </a:r>
        </a:p>
      </dgm:t>
    </dgm:pt>
    <dgm:pt modelId="{84A89FBC-D77E-40F5-943B-464FD2A276DE}" type="parTrans" cxnId="{012B6939-0775-4AC4-8898-3F0EDF65C88B}">
      <dgm:prSet/>
      <dgm:spPr/>
      <dgm:t>
        <a:bodyPr/>
        <a:lstStyle/>
        <a:p>
          <a:endParaRPr lang="ru-RU"/>
        </a:p>
      </dgm:t>
    </dgm:pt>
    <dgm:pt modelId="{D64107B4-9D33-4744-A6EA-34A2377ECD26}" type="sibTrans" cxnId="{012B6939-0775-4AC4-8898-3F0EDF65C88B}">
      <dgm:prSet/>
      <dgm:spPr/>
      <dgm:t>
        <a:bodyPr/>
        <a:lstStyle/>
        <a:p>
          <a:endParaRPr lang="ru-RU"/>
        </a:p>
      </dgm:t>
    </dgm:pt>
    <dgm:pt modelId="{90F2628A-B5EC-4BFD-8451-8581E8DCD036}">
      <dgm:prSet phldrT="[Текст]"/>
      <dgm:spPr/>
      <dgm:t>
        <a:bodyPr/>
        <a:lstStyle/>
        <a:p>
          <a:r>
            <a:rPr lang="ru-RU" dirty="0"/>
            <a:t>Кредиты банков, займы фонда микрофинансирования,</a:t>
          </a:r>
        </a:p>
      </dgm:t>
    </dgm:pt>
    <dgm:pt modelId="{443AA996-CF19-44C9-91B6-7F1DFDA97856}" type="parTrans" cxnId="{4D7FE120-B4B2-41CB-8B01-26C1C475FC09}">
      <dgm:prSet/>
      <dgm:spPr/>
      <dgm:t>
        <a:bodyPr/>
        <a:lstStyle/>
        <a:p>
          <a:endParaRPr lang="ru-RU"/>
        </a:p>
      </dgm:t>
    </dgm:pt>
    <dgm:pt modelId="{488800DC-347E-4C50-9181-C9BFF8AF8C55}" type="sibTrans" cxnId="{4D7FE120-B4B2-41CB-8B01-26C1C475FC09}">
      <dgm:prSet/>
      <dgm:spPr/>
      <dgm:t>
        <a:bodyPr/>
        <a:lstStyle/>
        <a:p>
          <a:endParaRPr lang="ru-RU"/>
        </a:p>
      </dgm:t>
    </dgm:pt>
    <dgm:pt modelId="{90D8A18D-F34B-4136-8428-B850C7A61CC3}">
      <dgm:prSet phldrT="[Текст]"/>
      <dgm:spPr/>
      <dgm:t>
        <a:bodyPr/>
        <a:lstStyle/>
        <a:p>
          <a:r>
            <a:rPr lang="ru-RU" dirty="0"/>
            <a:t>Средства государственной поддержки</a:t>
          </a:r>
        </a:p>
      </dgm:t>
    </dgm:pt>
    <dgm:pt modelId="{1DD5BCAA-C59B-4FDC-A945-F80B693AC507}" type="parTrans" cxnId="{7E75AFF7-8927-49C2-80D4-FE49EECDF677}">
      <dgm:prSet/>
      <dgm:spPr/>
      <dgm:t>
        <a:bodyPr/>
        <a:lstStyle/>
        <a:p>
          <a:endParaRPr lang="ru-RU"/>
        </a:p>
      </dgm:t>
    </dgm:pt>
    <dgm:pt modelId="{A06FA64C-0AF5-42E3-8FF2-53C5ABF31F5D}" type="sibTrans" cxnId="{7E75AFF7-8927-49C2-80D4-FE49EECDF677}">
      <dgm:prSet/>
      <dgm:spPr/>
      <dgm:t>
        <a:bodyPr/>
        <a:lstStyle/>
        <a:p>
          <a:endParaRPr lang="ru-RU"/>
        </a:p>
      </dgm:t>
    </dgm:pt>
    <dgm:pt modelId="{C83CB7B4-7C83-4F71-983A-64AE664AA368}">
      <dgm:prSet phldrT="[Текст]"/>
      <dgm:spPr/>
      <dgm:t>
        <a:bodyPr/>
        <a:lstStyle/>
        <a:p>
          <a:r>
            <a:rPr lang="ru-RU" dirty="0"/>
            <a:t>Грант на развитие материально-технической базы</a:t>
          </a:r>
        </a:p>
      </dgm:t>
    </dgm:pt>
    <dgm:pt modelId="{483305E5-4994-4CD8-9507-641BD438C097}" type="parTrans" cxnId="{48180BFC-74A3-41E8-A490-0202C82FAB97}">
      <dgm:prSet/>
      <dgm:spPr/>
      <dgm:t>
        <a:bodyPr/>
        <a:lstStyle/>
        <a:p>
          <a:endParaRPr lang="ru-RU"/>
        </a:p>
      </dgm:t>
    </dgm:pt>
    <dgm:pt modelId="{B1D65558-2165-4982-BC98-C41E2C23090C}" type="sibTrans" cxnId="{48180BFC-74A3-41E8-A490-0202C82FAB97}">
      <dgm:prSet/>
      <dgm:spPr/>
      <dgm:t>
        <a:bodyPr/>
        <a:lstStyle/>
        <a:p>
          <a:endParaRPr lang="ru-RU"/>
        </a:p>
      </dgm:t>
    </dgm:pt>
    <dgm:pt modelId="{9C473C7A-F729-4D13-9DB4-6D1EF03517E3}">
      <dgm:prSet phldrT="[Текст]"/>
      <dgm:spPr/>
      <dgm:t>
        <a:bodyPr/>
        <a:lstStyle/>
        <a:p>
          <a:r>
            <a:rPr lang="ru-RU" dirty="0"/>
            <a:t>Субсидии кооперативу, грант «</a:t>
          </a:r>
          <a:r>
            <a:rPr lang="ru-RU" dirty="0" err="1"/>
            <a:t>Агростартап</a:t>
          </a:r>
          <a:r>
            <a:rPr lang="ru-RU" dirty="0"/>
            <a:t>»</a:t>
          </a:r>
        </a:p>
      </dgm:t>
    </dgm:pt>
    <dgm:pt modelId="{7DB1DE91-89CC-462F-9C39-6FD937306DE8}" type="parTrans" cxnId="{5B181939-4862-4390-B004-6C2353A6FA0F}">
      <dgm:prSet/>
      <dgm:spPr/>
      <dgm:t>
        <a:bodyPr/>
        <a:lstStyle/>
        <a:p>
          <a:endParaRPr lang="ru-RU"/>
        </a:p>
      </dgm:t>
    </dgm:pt>
    <dgm:pt modelId="{A9198E7E-DA03-4326-80C6-8B2B63B60780}" type="sibTrans" cxnId="{5B181939-4862-4390-B004-6C2353A6FA0F}">
      <dgm:prSet/>
      <dgm:spPr/>
      <dgm:t>
        <a:bodyPr/>
        <a:lstStyle/>
        <a:p>
          <a:endParaRPr lang="ru-RU"/>
        </a:p>
      </dgm:t>
    </dgm:pt>
    <dgm:pt modelId="{3872B432-5CF7-4E9C-A287-519B7B943894}">
      <dgm:prSet phldrT="[Текст]"/>
      <dgm:spPr/>
      <dgm:t>
        <a:bodyPr/>
        <a:lstStyle/>
        <a:p>
          <a:r>
            <a:rPr lang="ru-RU" dirty="0"/>
            <a:t>Займы от третьих лиц</a:t>
          </a:r>
        </a:p>
      </dgm:t>
    </dgm:pt>
    <dgm:pt modelId="{DC3251F7-DAAE-4431-A4FF-936700189B96}" type="parTrans" cxnId="{6CBB1DD1-D005-4C86-B970-46A895648627}">
      <dgm:prSet/>
      <dgm:spPr/>
      <dgm:t>
        <a:bodyPr/>
        <a:lstStyle/>
        <a:p>
          <a:endParaRPr lang="ru-RU"/>
        </a:p>
      </dgm:t>
    </dgm:pt>
    <dgm:pt modelId="{71088AFC-73F0-438C-97BF-DBA81A18DA53}" type="sibTrans" cxnId="{6CBB1DD1-D005-4C86-B970-46A895648627}">
      <dgm:prSet/>
      <dgm:spPr/>
      <dgm:t>
        <a:bodyPr/>
        <a:lstStyle/>
        <a:p>
          <a:endParaRPr lang="ru-RU"/>
        </a:p>
      </dgm:t>
    </dgm:pt>
    <dgm:pt modelId="{F4444619-CBED-480F-84B9-726E099FFDC2}" type="pres">
      <dgm:prSet presAssocID="{7983EA2D-49D3-4E91-9425-C191887BD731}" presName="linear" presStyleCnt="0">
        <dgm:presLayoutVars>
          <dgm:dir/>
          <dgm:resizeHandles val="exact"/>
        </dgm:presLayoutVars>
      </dgm:prSet>
      <dgm:spPr/>
    </dgm:pt>
    <dgm:pt modelId="{9E74C91E-F585-4F82-8A17-F5C0E8B8336C}" type="pres">
      <dgm:prSet presAssocID="{F60C5C99-6C4F-4E26-83E3-30E173B18A37}" presName="comp" presStyleCnt="0"/>
      <dgm:spPr/>
    </dgm:pt>
    <dgm:pt modelId="{FB45A91E-DACD-4673-B8CF-650C11BC2904}" type="pres">
      <dgm:prSet presAssocID="{F60C5C99-6C4F-4E26-83E3-30E173B18A37}" presName="box" presStyleLbl="node1" presStyleIdx="0" presStyleCnt="3"/>
      <dgm:spPr/>
    </dgm:pt>
    <dgm:pt modelId="{9D6A8227-A818-4E26-83F9-1A38E9165B86}" type="pres">
      <dgm:prSet presAssocID="{F60C5C99-6C4F-4E26-83E3-30E173B18A3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396425FA-4B2B-4100-B4CA-D1C3C64B7628}" type="pres">
      <dgm:prSet presAssocID="{F60C5C99-6C4F-4E26-83E3-30E173B18A37}" presName="text" presStyleLbl="node1" presStyleIdx="0" presStyleCnt="3">
        <dgm:presLayoutVars>
          <dgm:bulletEnabled val="1"/>
        </dgm:presLayoutVars>
      </dgm:prSet>
      <dgm:spPr/>
    </dgm:pt>
    <dgm:pt modelId="{31EA515D-643E-438C-9A08-9404912251AD}" type="pres">
      <dgm:prSet presAssocID="{E0611105-3206-475B-AD96-0A67C3B846F2}" presName="spacer" presStyleCnt="0"/>
      <dgm:spPr/>
    </dgm:pt>
    <dgm:pt modelId="{59211B4B-79E8-482E-B65C-CB6A4C3D91D5}" type="pres">
      <dgm:prSet presAssocID="{FC9F0C7E-C46F-4B87-AC5C-580D22817561}" presName="comp" presStyleCnt="0"/>
      <dgm:spPr/>
    </dgm:pt>
    <dgm:pt modelId="{4C1F4F99-9F7B-4FE6-9572-FFEEE0972E41}" type="pres">
      <dgm:prSet presAssocID="{FC9F0C7E-C46F-4B87-AC5C-580D22817561}" presName="box" presStyleLbl="node1" presStyleIdx="1" presStyleCnt="3"/>
      <dgm:spPr/>
    </dgm:pt>
    <dgm:pt modelId="{07BB426A-D4AB-46C8-9118-ED3BDFF5D8A6}" type="pres">
      <dgm:prSet presAssocID="{FC9F0C7E-C46F-4B87-AC5C-580D22817561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E74573A-EEDF-4594-8E06-25CC53C65639}" type="pres">
      <dgm:prSet presAssocID="{FC9F0C7E-C46F-4B87-AC5C-580D22817561}" presName="text" presStyleLbl="node1" presStyleIdx="1" presStyleCnt="3">
        <dgm:presLayoutVars>
          <dgm:bulletEnabled val="1"/>
        </dgm:presLayoutVars>
      </dgm:prSet>
      <dgm:spPr/>
    </dgm:pt>
    <dgm:pt modelId="{B14CBF80-8076-448D-B826-8716A52EDE1C}" type="pres">
      <dgm:prSet presAssocID="{D64107B4-9D33-4744-A6EA-34A2377ECD26}" presName="spacer" presStyleCnt="0"/>
      <dgm:spPr/>
    </dgm:pt>
    <dgm:pt modelId="{327F8D49-814D-4F36-ACE9-4B63A467AAB9}" type="pres">
      <dgm:prSet presAssocID="{90D8A18D-F34B-4136-8428-B850C7A61CC3}" presName="comp" presStyleCnt="0"/>
      <dgm:spPr/>
    </dgm:pt>
    <dgm:pt modelId="{76203492-B8E2-411C-A490-1C5CD6014AFE}" type="pres">
      <dgm:prSet presAssocID="{90D8A18D-F34B-4136-8428-B850C7A61CC3}" presName="box" presStyleLbl="node1" presStyleIdx="2" presStyleCnt="3"/>
      <dgm:spPr/>
    </dgm:pt>
    <dgm:pt modelId="{383C7E43-1879-4BEF-9FEA-01793F326D49}" type="pres">
      <dgm:prSet presAssocID="{90D8A18D-F34B-4136-8428-B850C7A61CC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ABAB8C7B-EF6B-4354-A331-FC42EF582157}" type="pres">
      <dgm:prSet presAssocID="{90D8A18D-F34B-4136-8428-B850C7A61CC3}" presName="text" presStyleLbl="node1" presStyleIdx="2" presStyleCnt="3">
        <dgm:presLayoutVars>
          <dgm:bulletEnabled val="1"/>
        </dgm:presLayoutVars>
      </dgm:prSet>
      <dgm:spPr/>
    </dgm:pt>
  </dgm:ptLst>
  <dgm:cxnLst>
    <dgm:cxn modelId="{F941D01D-D657-4BD5-B84D-4EC7B8E6C571}" type="presOf" srcId="{3FF1C7BB-3692-4768-BE81-A9E987AB1DCA}" destId="{FB45A91E-DACD-4673-B8CF-650C11BC2904}" srcOrd="0" destOrd="1" presId="urn:microsoft.com/office/officeart/2005/8/layout/vList4"/>
    <dgm:cxn modelId="{4D7FE120-B4B2-41CB-8B01-26C1C475FC09}" srcId="{FC9F0C7E-C46F-4B87-AC5C-580D22817561}" destId="{90F2628A-B5EC-4BFD-8451-8581E8DCD036}" srcOrd="0" destOrd="0" parTransId="{443AA996-CF19-44C9-91B6-7F1DFDA97856}" sibTransId="{488800DC-347E-4C50-9181-C9BFF8AF8C55}"/>
    <dgm:cxn modelId="{5B181939-4862-4390-B004-6C2353A6FA0F}" srcId="{90D8A18D-F34B-4136-8428-B850C7A61CC3}" destId="{9C473C7A-F729-4D13-9DB4-6D1EF03517E3}" srcOrd="1" destOrd="0" parTransId="{7DB1DE91-89CC-462F-9C39-6FD937306DE8}" sibTransId="{A9198E7E-DA03-4326-80C6-8B2B63B60780}"/>
    <dgm:cxn modelId="{012B6939-0775-4AC4-8898-3F0EDF65C88B}" srcId="{7983EA2D-49D3-4E91-9425-C191887BD731}" destId="{FC9F0C7E-C46F-4B87-AC5C-580D22817561}" srcOrd="1" destOrd="0" parTransId="{84A89FBC-D77E-40F5-943B-464FD2A276DE}" sibTransId="{D64107B4-9D33-4744-A6EA-34A2377ECD26}"/>
    <dgm:cxn modelId="{6DBC785F-5AE6-4A06-B5DE-1DE9A2EA50BB}" type="presOf" srcId="{F60C5C99-6C4F-4E26-83E3-30E173B18A37}" destId="{396425FA-4B2B-4100-B4CA-D1C3C64B7628}" srcOrd="1" destOrd="0" presId="urn:microsoft.com/office/officeart/2005/8/layout/vList4"/>
    <dgm:cxn modelId="{5A628244-00E3-46B3-BBD0-DA6BAB139AA2}" type="presOf" srcId="{FC9F0C7E-C46F-4B87-AC5C-580D22817561}" destId="{4C1F4F99-9F7B-4FE6-9572-FFEEE0972E41}" srcOrd="0" destOrd="0" presId="urn:microsoft.com/office/officeart/2005/8/layout/vList4"/>
    <dgm:cxn modelId="{0A7CAA47-0FEE-4506-AB0C-8BD57B96155D}" type="presOf" srcId="{3872B432-5CF7-4E9C-A287-519B7B943894}" destId="{4C1F4F99-9F7B-4FE6-9572-FFEEE0972E41}" srcOrd="0" destOrd="2" presId="urn:microsoft.com/office/officeart/2005/8/layout/vList4"/>
    <dgm:cxn modelId="{75ECC94E-DB87-4B9B-A84E-9814B491C635}" type="presOf" srcId="{90D8A18D-F34B-4136-8428-B850C7A61CC3}" destId="{ABAB8C7B-EF6B-4354-A331-FC42EF582157}" srcOrd="1" destOrd="0" presId="urn:microsoft.com/office/officeart/2005/8/layout/vList4"/>
    <dgm:cxn modelId="{5F9EDB78-5CFE-45FE-A5AF-88D93EF83FE0}" type="presOf" srcId="{90F2628A-B5EC-4BFD-8451-8581E8DCD036}" destId="{4C1F4F99-9F7B-4FE6-9572-FFEEE0972E41}" srcOrd="0" destOrd="1" presId="urn:microsoft.com/office/officeart/2005/8/layout/vList4"/>
    <dgm:cxn modelId="{0102907C-0267-44FD-B7A6-4E8CDA21C8B8}" type="presOf" srcId="{C83CB7B4-7C83-4F71-983A-64AE664AA368}" destId="{76203492-B8E2-411C-A490-1C5CD6014AFE}" srcOrd="0" destOrd="1" presId="urn:microsoft.com/office/officeart/2005/8/layout/vList4"/>
    <dgm:cxn modelId="{FBA94680-E4B1-4791-9815-A456818FE96D}" type="presOf" srcId="{3872B432-5CF7-4E9C-A287-519B7B943894}" destId="{AE74573A-EEDF-4594-8E06-25CC53C65639}" srcOrd="1" destOrd="2" presId="urn:microsoft.com/office/officeart/2005/8/layout/vList4"/>
    <dgm:cxn modelId="{D9347A85-DC66-4D75-B78A-FF75181F1FB1}" type="presOf" srcId="{9C473C7A-F729-4D13-9DB4-6D1EF03517E3}" destId="{ABAB8C7B-EF6B-4354-A331-FC42EF582157}" srcOrd="1" destOrd="2" presId="urn:microsoft.com/office/officeart/2005/8/layout/vList4"/>
    <dgm:cxn modelId="{C478F091-FA10-4A37-9CD8-02E501632F22}" type="presOf" srcId="{64CFF11C-6975-4F67-A000-EC7A69547A88}" destId="{FB45A91E-DACD-4673-B8CF-650C11BC2904}" srcOrd="0" destOrd="2" presId="urn:microsoft.com/office/officeart/2005/8/layout/vList4"/>
    <dgm:cxn modelId="{3876669E-5158-4544-98BC-B0FDE7E77AAC}" type="presOf" srcId="{3FF1C7BB-3692-4768-BE81-A9E987AB1DCA}" destId="{396425FA-4B2B-4100-B4CA-D1C3C64B7628}" srcOrd="1" destOrd="1" presId="urn:microsoft.com/office/officeart/2005/8/layout/vList4"/>
    <dgm:cxn modelId="{C76DF6A9-B76C-43FE-A48C-721B7F94075E}" type="presOf" srcId="{7983EA2D-49D3-4E91-9425-C191887BD731}" destId="{F4444619-CBED-480F-84B9-726E099FFDC2}" srcOrd="0" destOrd="0" presId="urn:microsoft.com/office/officeart/2005/8/layout/vList4"/>
    <dgm:cxn modelId="{B1BD8FAD-78B8-4CD9-ADC5-36A02F999132}" type="presOf" srcId="{FC9F0C7E-C46F-4B87-AC5C-580D22817561}" destId="{AE74573A-EEDF-4594-8E06-25CC53C65639}" srcOrd="1" destOrd="0" presId="urn:microsoft.com/office/officeart/2005/8/layout/vList4"/>
    <dgm:cxn modelId="{F57711B3-D380-4C07-AE61-B090B1AA93FE}" srcId="{F60C5C99-6C4F-4E26-83E3-30E173B18A37}" destId="{3FF1C7BB-3692-4768-BE81-A9E987AB1DCA}" srcOrd="0" destOrd="0" parTransId="{8301A96B-B4DB-4FE6-A01C-35D3530A56EC}" sibTransId="{E0C88F67-729D-40D8-9653-BCD89B54FB87}"/>
    <dgm:cxn modelId="{DA6420B5-FF54-4F81-8A0F-72D0E28095E8}" type="presOf" srcId="{C83CB7B4-7C83-4F71-983A-64AE664AA368}" destId="{ABAB8C7B-EF6B-4354-A331-FC42EF582157}" srcOrd="1" destOrd="1" presId="urn:microsoft.com/office/officeart/2005/8/layout/vList4"/>
    <dgm:cxn modelId="{C2C34DB5-3ABA-4595-92E2-9BC27C5687DE}" type="presOf" srcId="{9C473C7A-F729-4D13-9DB4-6D1EF03517E3}" destId="{76203492-B8E2-411C-A490-1C5CD6014AFE}" srcOrd="0" destOrd="2" presId="urn:microsoft.com/office/officeart/2005/8/layout/vList4"/>
    <dgm:cxn modelId="{04965ABF-87AF-454A-8D61-07E66778FB9D}" srcId="{F60C5C99-6C4F-4E26-83E3-30E173B18A37}" destId="{64CFF11C-6975-4F67-A000-EC7A69547A88}" srcOrd="1" destOrd="0" parTransId="{F49EB690-513F-4328-9612-E497F75E42C5}" sibTransId="{30D42A05-63F9-48D4-8CCE-3CDF0C2FD4EB}"/>
    <dgm:cxn modelId="{C9727BC5-DA78-44C6-848B-2ED749EA7A0B}" type="presOf" srcId="{90F2628A-B5EC-4BFD-8451-8581E8DCD036}" destId="{AE74573A-EEDF-4594-8E06-25CC53C65639}" srcOrd="1" destOrd="1" presId="urn:microsoft.com/office/officeart/2005/8/layout/vList4"/>
    <dgm:cxn modelId="{E419F3CB-4164-4717-B611-6152C1684B4A}" srcId="{7983EA2D-49D3-4E91-9425-C191887BD731}" destId="{F60C5C99-6C4F-4E26-83E3-30E173B18A37}" srcOrd="0" destOrd="0" parTransId="{62410429-1AD6-4454-9A38-C84E2F51248F}" sibTransId="{E0611105-3206-475B-AD96-0A67C3B846F2}"/>
    <dgm:cxn modelId="{6CBB1DD1-D005-4C86-B970-46A895648627}" srcId="{FC9F0C7E-C46F-4B87-AC5C-580D22817561}" destId="{3872B432-5CF7-4E9C-A287-519B7B943894}" srcOrd="1" destOrd="0" parTransId="{DC3251F7-DAAE-4431-A4FF-936700189B96}" sibTransId="{71088AFC-73F0-438C-97BF-DBA81A18DA53}"/>
    <dgm:cxn modelId="{CB8800D7-8DCE-4B1B-AD60-337EA7A7AADF}" type="presOf" srcId="{F60C5C99-6C4F-4E26-83E3-30E173B18A37}" destId="{FB45A91E-DACD-4673-B8CF-650C11BC2904}" srcOrd="0" destOrd="0" presId="urn:microsoft.com/office/officeart/2005/8/layout/vList4"/>
    <dgm:cxn modelId="{5590F8E5-3F5A-44A8-856B-A617D54539BD}" type="presOf" srcId="{64CFF11C-6975-4F67-A000-EC7A69547A88}" destId="{396425FA-4B2B-4100-B4CA-D1C3C64B7628}" srcOrd="1" destOrd="2" presId="urn:microsoft.com/office/officeart/2005/8/layout/vList4"/>
    <dgm:cxn modelId="{7E75AFF7-8927-49C2-80D4-FE49EECDF677}" srcId="{7983EA2D-49D3-4E91-9425-C191887BD731}" destId="{90D8A18D-F34B-4136-8428-B850C7A61CC3}" srcOrd="2" destOrd="0" parTransId="{1DD5BCAA-C59B-4FDC-A945-F80B693AC507}" sibTransId="{A06FA64C-0AF5-42E3-8FF2-53C5ABF31F5D}"/>
    <dgm:cxn modelId="{48180BFC-74A3-41E8-A490-0202C82FAB97}" srcId="{90D8A18D-F34B-4136-8428-B850C7A61CC3}" destId="{C83CB7B4-7C83-4F71-983A-64AE664AA368}" srcOrd="0" destOrd="0" parTransId="{483305E5-4994-4CD8-9507-641BD438C097}" sibTransId="{B1D65558-2165-4982-BC98-C41E2C23090C}"/>
    <dgm:cxn modelId="{BD75C0FC-CD1A-49F0-897A-22CF032FDC88}" type="presOf" srcId="{90D8A18D-F34B-4136-8428-B850C7A61CC3}" destId="{76203492-B8E2-411C-A490-1C5CD6014AFE}" srcOrd="0" destOrd="0" presId="urn:microsoft.com/office/officeart/2005/8/layout/vList4"/>
    <dgm:cxn modelId="{AF5E92BC-9C0B-4DB8-BBC6-E26DEF612877}" type="presParOf" srcId="{F4444619-CBED-480F-84B9-726E099FFDC2}" destId="{9E74C91E-F585-4F82-8A17-F5C0E8B8336C}" srcOrd="0" destOrd="0" presId="urn:microsoft.com/office/officeart/2005/8/layout/vList4"/>
    <dgm:cxn modelId="{AD207D23-0393-4688-B6FD-F45346039705}" type="presParOf" srcId="{9E74C91E-F585-4F82-8A17-F5C0E8B8336C}" destId="{FB45A91E-DACD-4673-B8CF-650C11BC2904}" srcOrd="0" destOrd="0" presId="urn:microsoft.com/office/officeart/2005/8/layout/vList4"/>
    <dgm:cxn modelId="{4EE31F7B-7F37-45A9-85CE-54018A694411}" type="presParOf" srcId="{9E74C91E-F585-4F82-8A17-F5C0E8B8336C}" destId="{9D6A8227-A818-4E26-83F9-1A38E9165B86}" srcOrd="1" destOrd="0" presId="urn:microsoft.com/office/officeart/2005/8/layout/vList4"/>
    <dgm:cxn modelId="{5746C3EB-750C-4143-97A4-10D87DABFF0A}" type="presParOf" srcId="{9E74C91E-F585-4F82-8A17-F5C0E8B8336C}" destId="{396425FA-4B2B-4100-B4CA-D1C3C64B7628}" srcOrd="2" destOrd="0" presId="urn:microsoft.com/office/officeart/2005/8/layout/vList4"/>
    <dgm:cxn modelId="{A9BDC9F1-5F26-4660-BF84-84ED4E12E107}" type="presParOf" srcId="{F4444619-CBED-480F-84B9-726E099FFDC2}" destId="{31EA515D-643E-438C-9A08-9404912251AD}" srcOrd="1" destOrd="0" presId="urn:microsoft.com/office/officeart/2005/8/layout/vList4"/>
    <dgm:cxn modelId="{2F8720FD-4F24-43BA-AED2-EC41999B31E2}" type="presParOf" srcId="{F4444619-CBED-480F-84B9-726E099FFDC2}" destId="{59211B4B-79E8-482E-B65C-CB6A4C3D91D5}" srcOrd="2" destOrd="0" presId="urn:microsoft.com/office/officeart/2005/8/layout/vList4"/>
    <dgm:cxn modelId="{5CD2D28D-2766-4A50-9C9D-DC9EF60776E0}" type="presParOf" srcId="{59211B4B-79E8-482E-B65C-CB6A4C3D91D5}" destId="{4C1F4F99-9F7B-4FE6-9572-FFEEE0972E41}" srcOrd="0" destOrd="0" presId="urn:microsoft.com/office/officeart/2005/8/layout/vList4"/>
    <dgm:cxn modelId="{788FE554-21F4-4D9E-BBD6-9D212AD57F55}" type="presParOf" srcId="{59211B4B-79E8-482E-B65C-CB6A4C3D91D5}" destId="{07BB426A-D4AB-46C8-9118-ED3BDFF5D8A6}" srcOrd="1" destOrd="0" presId="urn:microsoft.com/office/officeart/2005/8/layout/vList4"/>
    <dgm:cxn modelId="{6AA21601-88A0-49CD-83E0-471A962A12F4}" type="presParOf" srcId="{59211B4B-79E8-482E-B65C-CB6A4C3D91D5}" destId="{AE74573A-EEDF-4594-8E06-25CC53C65639}" srcOrd="2" destOrd="0" presId="urn:microsoft.com/office/officeart/2005/8/layout/vList4"/>
    <dgm:cxn modelId="{95EBD16B-815A-40E3-8F58-FD099415CA7C}" type="presParOf" srcId="{F4444619-CBED-480F-84B9-726E099FFDC2}" destId="{B14CBF80-8076-448D-B826-8716A52EDE1C}" srcOrd="3" destOrd="0" presId="urn:microsoft.com/office/officeart/2005/8/layout/vList4"/>
    <dgm:cxn modelId="{CA088168-772C-4987-B17D-60D0FDB078FA}" type="presParOf" srcId="{F4444619-CBED-480F-84B9-726E099FFDC2}" destId="{327F8D49-814D-4F36-ACE9-4B63A467AAB9}" srcOrd="4" destOrd="0" presId="urn:microsoft.com/office/officeart/2005/8/layout/vList4"/>
    <dgm:cxn modelId="{C67831D2-4059-459A-B197-6AAF8AB4B741}" type="presParOf" srcId="{327F8D49-814D-4F36-ACE9-4B63A467AAB9}" destId="{76203492-B8E2-411C-A490-1C5CD6014AFE}" srcOrd="0" destOrd="0" presId="urn:microsoft.com/office/officeart/2005/8/layout/vList4"/>
    <dgm:cxn modelId="{918AAAA1-E4C8-48A3-A5BD-492F6B12C7B3}" type="presParOf" srcId="{327F8D49-814D-4F36-ACE9-4B63A467AAB9}" destId="{383C7E43-1879-4BEF-9FEA-01793F326D49}" srcOrd="1" destOrd="0" presId="urn:microsoft.com/office/officeart/2005/8/layout/vList4"/>
    <dgm:cxn modelId="{05C463C0-75BA-4349-9D54-58E70FF1D21D}" type="presParOf" srcId="{327F8D49-814D-4F36-ACE9-4B63A467AAB9}" destId="{ABAB8C7B-EF6B-4354-A331-FC42EF5821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18816-8ACD-4CE7-9E4C-27EA12C9385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AF5E9F5-F71E-4EA6-9FD3-8CC47089ECC1}">
      <dgm:prSet phldrT="[Текст]" custT="1"/>
      <dgm:spPr/>
      <dgm:t>
        <a:bodyPr/>
        <a:lstStyle/>
        <a:p>
          <a:r>
            <a:rPr lang="ru-RU" sz="2400" dirty="0"/>
            <a:t>Грант на развитие материально-технической базы (60 %)</a:t>
          </a:r>
        </a:p>
      </dgm:t>
    </dgm:pt>
    <dgm:pt modelId="{730D4912-5706-481F-8167-DB54FB819F95}" type="parTrans" cxnId="{5193DA52-2012-4981-A00C-488852867BFC}">
      <dgm:prSet/>
      <dgm:spPr/>
      <dgm:t>
        <a:bodyPr/>
        <a:lstStyle/>
        <a:p>
          <a:endParaRPr lang="ru-RU"/>
        </a:p>
      </dgm:t>
    </dgm:pt>
    <dgm:pt modelId="{0E82131A-6825-4BB8-9B6A-6300ACAA20FF}" type="sibTrans" cxnId="{5193DA52-2012-4981-A00C-488852867BFC}">
      <dgm:prSet/>
      <dgm:spPr/>
      <dgm:t>
        <a:bodyPr/>
        <a:lstStyle/>
        <a:p>
          <a:endParaRPr lang="ru-RU"/>
        </a:p>
      </dgm:t>
    </dgm:pt>
    <dgm:pt modelId="{3F6C40C3-167A-4C1F-9F94-CB54CE6C8745}">
      <dgm:prSet phldrT="[Текст]" custT="1"/>
      <dgm:spPr/>
      <dgm:t>
        <a:bodyPr/>
        <a:lstStyle/>
        <a:p>
          <a:r>
            <a:rPr lang="ru-RU" sz="2000" dirty="0"/>
            <a:t>Покупка молоковоза за собственные и заёмные средства и получение субсидии (50 %)</a:t>
          </a:r>
        </a:p>
      </dgm:t>
    </dgm:pt>
    <dgm:pt modelId="{13783984-EBFE-458F-80AD-D1501844222E}" type="parTrans" cxnId="{9339B5CB-EAD3-4476-87D1-6160D4169337}">
      <dgm:prSet/>
      <dgm:spPr/>
      <dgm:t>
        <a:bodyPr/>
        <a:lstStyle/>
        <a:p>
          <a:endParaRPr lang="ru-RU"/>
        </a:p>
      </dgm:t>
    </dgm:pt>
    <dgm:pt modelId="{66B061B2-121E-4CED-8633-2AAED3167D19}" type="sibTrans" cxnId="{9339B5CB-EAD3-4476-87D1-6160D4169337}">
      <dgm:prSet/>
      <dgm:spPr/>
      <dgm:t>
        <a:bodyPr/>
        <a:lstStyle/>
        <a:p>
          <a:endParaRPr lang="ru-RU"/>
        </a:p>
      </dgm:t>
    </dgm:pt>
    <dgm:pt modelId="{58CB35C8-5ABE-449C-8576-DE5028608A46}">
      <dgm:prSet phldrT="[Текст]"/>
      <dgm:spPr/>
      <dgm:t>
        <a:bodyPr/>
        <a:lstStyle/>
        <a:p>
          <a:r>
            <a:rPr lang="ru-RU" dirty="0"/>
            <a:t>Покупка молоковоза за счёт средств неделимого фонда, источником которого являются, в т.ч. взносы получателей гранта «</a:t>
          </a:r>
          <a:r>
            <a:rPr lang="ru-RU" dirty="0" err="1"/>
            <a:t>Агрострартап</a:t>
          </a:r>
          <a:r>
            <a:rPr lang="ru-RU" dirty="0"/>
            <a:t>»</a:t>
          </a:r>
        </a:p>
      </dgm:t>
    </dgm:pt>
    <dgm:pt modelId="{460E254B-C26B-4D21-9F68-ACE7DDEF1300}" type="parTrans" cxnId="{3A9CA0D1-A1FB-407C-9DB7-AB68D75F3EBF}">
      <dgm:prSet/>
      <dgm:spPr/>
      <dgm:t>
        <a:bodyPr/>
        <a:lstStyle/>
        <a:p>
          <a:endParaRPr lang="ru-RU"/>
        </a:p>
      </dgm:t>
    </dgm:pt>
    <dgm:pt modelId="{3FD9ED90-112C-46F6-A12B-157A840AAF01}" type="sibTrans" cxnId="{3A9CA0D1-A1FB-407C-9DB7-AB68D75F3EBF}">
      <dgm:prSet/>
      <dgm:spPr/>
      <dgm:t>
        <a:bodyPr/>
        <a:lstStyle/>
        <a:p>
          <a:endParaRPr lang="ru-RU"/>
        </a:p>
      </dgm:t>
    </dgm:pt>
    <dgm:pt modelId="{908DAF34-E19C-4B52-9471-406C4DFA9F70}" type="pres">
      <dgm:prSet presAssocID="{EAD18816-8ACD-4CE7-9E4C-27EA12C9385D}" presName="Name0" presStyleCnt="0">
        <dgm:presLayoutVars>
          <dgm:dir/>
          <dgm:resizeHandles val="exact"/>
        </dgm:presLayoutVars>
      </dgm:prSet>
      <dgm:spPr/>
    </dgm:pt>
    <dgm:pt modelId="{954630E0-005A-4DD0-A3BD-D9F172809EB2}" type="pres">
      <dgm:prSet presAssocID="{EAD18816-8ACD-4CE7-9E4C-27EA12C9385D}" presName="bkgdShp" presStyleLbl="alignAccFollowNode1" presStyleIdx="0" presStyleCnt="1"/>
      <dgm:spPr/>
    </dgm:pt>
    <dgm:pt modelId="{EBFBA88A-627D-4963-A832-2E309C655B9D}" type="pres">
      <dgm:prSet presAssocID="{EAD18816-8ACD-4CE7-9E4C-27EA12C9385D}" presName="linComp" presStyleCnt="0"/>
      <dgm:spPr/>
    </dgm:pt>
    <dgm:pt modelId="{88156755-87D3-4DDA-828A-C82A4A9C56D9}" type="pres">
      <dgm:prSet presAssocID="{2AF5E9F5-F71E-4EA6-9FD3-8CC47089ECC1}" presName="compNode" presStyleCnt="0"/>
      <dgm:spPr/>
    </dgm:pt>
    <dgm:pt modelId="{D6FBD7F2-1863-4A27-A43C-FC1849B7EF4F}" type="pres">
      <dgm:prSet presAssocID="{2AF5E9F5-F71E-4EA6-9FD3-8CC47089ECC1}" presName="node" presStyleLbl="node1" presStyleIdx="0" presStyleCnt="3">
        <dgm:presLayoutVars>
          <dgm:bulletEnabled val="1"/>
        </dgm:presLayoutVars>
      </dgm:prSet>
      <dgm:spPr/>
    </dgm:pt>
    <dgm:pt modelId="{DED0603C-104B-469B-BE60-0AE4D777E428}" type="pres">
      <dgm:prSet presAssocID="{2AF5E9F5-F71E-4EA6-9FD3-8CC47089ECC1}" presName="invisiNode" presStyleLbl="node1" presStyleIdx="0" presStyleCnt="3"/>
      <dgm:spPr/>
    </dgm:pt>
    <dgm:pt modelId="{E32725CE-A064-46D4-9C2B-2E6D62337CC9}" type="pres">
      <dgm:prSet presAssocID="{2AF5E9F5-F71E-4EA6-9FD3-8CC47089ECC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20508CB4-F782-4C1C-8CB1-DE25246BE11A}" type="pres">
      <dgm:prSet presAssocID="{0E82131A-6825-4BB8-9B6A-6300ACAA20FF}" presName="sibTrans" presStyleLbl="sibTrans2D1" presStyleIdx="0" presStyleCnt="0"/>
      <dgm:spPr/>
    </dgm:pt>
    <dgm:pt modelId="{2881743A-4314-4416-970B-A303A30F442F}" type="pres">
      <dgm:prSet presAssocID="{3F6C40C3-167A-4C1F-9F94-CB54CE6C8745}" presName="compNode" presStyleCnt="0"/>
      <dgm:spPr/>
    </dgm:pt>
    <dgm:pt modelId="{018A184C-A21B-4B8B-A5CF-C721FEC0092C}" type="pres">
      <dgm:prSet presAssocID="{3F6C40C3-167A-4C1F-9F94-CB54CE6C8745}" presName="node" presStyleLbl="node1" presStyleIdx="1" presStyleCnt="3">
        <dgm:presLayoutVars>
          <dgm:bulletEnabled val="1"/>
        </dgm:presLayoutVars>
      </dgm:prSet>
      <dgm:spPr/>
    </dgm:pt>
    <dgm:pt modelId="{31BD90E6-9172-484D-8D4F-339FCD0E11DA}" type="pres">
      <dgm:prSet presAssocID="{3F6C40C3-167A-4C1F-9F94-CB54CE6C8745}" presName="invisiNode" presStyleLbl="node1" presStyleIdx="1" presStyleCnt="3"/>
      <dgm:spPr/>
    </dgm:pt>
    <dgm:pt modelId="{EDF72D06-C8E6-4222-96DC-CE90775BA637}" type="pres">
      <dgm:prSet presAssocID="{3F6C40C3-167A-4C1F-9F94-CB54CE6C874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CF49619D-07D9-483D-B783-D910D77179FB}" type="pres">
      <dgm:prSet presAssocID="{66B061B2-121E-4CED-8633-2AAED3167D19}" presName="sibTrans" presStyleLbl="sibTrans2D1" presStyleIdx="0" presStyleCnt="0"/>
      <dgm:spPr/>
    </dgm:pt>
    <dgm:pt modelId="{19F38FC1-BB87-41D5-A688-06C3241EE2A0}" type="pres">
      <dgm:prSet presAssocID="{58CB35C8-5ABE-449C-8576-DE5028608A46}" presName="compNode" presStyleCnt="0"/>
      <dgm:spPr/>
    </dgm:pt>
    <dgm:pt modelId="{2C258D42-5EAA-497B-B84F-486953F03661}" type="pres">
      <dgm:prSet presAssocID="{58CB35C8-5ABE-449C-8576-DE5028608A46}" presName="node" presStyleLbl="node1" presStyleIdx="2" presStyleCnt="3">
        <dgm:presLayoutVars>
          <dgm:bulletEnabled val="1"/>
        </dgm:presLayoutVars>
      </dgm:prSet>
      <dgm:spPr/>
    </dgm:pt>
    <dgm:pt modelId="{94C07014-4950-42D9-9BA7-59ED3CCFEE6E}" type="pres">
      <dgm:prSet presAssocID="{58CB35C8-5ABE-449C-8576-DE5028608A46}" presName="invisiNode" presStyleLbl="node1" presStyleIdx="2" presStyleCnt="3"/>
      <dgm:spPr/>
    </dgm:pt>
    <dgm:pt modelId="{B7056C28-85CC-4A5C-AF03-45A012D3B3A8}" type="pres">
      <dgm:prSet presAssocID="{58CB35C8-5ABE-449C-8576-DE5028608A4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40F8941B-4EA5-4569-BBB7-DFE35B108F38}" type="presOf" srcId="{0E82131A-6825-4BB8-9B6A-6300ACAA20FF}" destId="{20508CB4-F782-4C1C-8CB1-DE25246BE11A}" srcOrd="0" destOrd="0" presId="urn:microsoft.com/office/officeart/2005/8/layout/pList2"/>
    <dgm:cxn modelId="{5193DA52-2012-4981-A00C-488852867BFC}" srcId="{EAD18816-8ACD-4CE7-9E4C-27EA12C9385D}" destId="{2AF5E9F5-F71E-4EA6-9FD3-8CC47089ECC1}" srcOrd="0" destOrd="0" parTransId="{730D4912-5706-481F-8167-DB54FB819F95}" sibTransId="{0E82131A-6825-4BB8-9B6A-6300ACAA20FF}"/>
    <dgm:cxn modelId="{4BA94ABE-F57B-4633-9F76-057271B34CA8}" type="presOf" srcId="{2AF5E9F5-F71E-4EA6-9FD3-8CC47089ECC1}" destId="{D6FBD7F2-1863-4A27-A43C-FC1849B7EF4F}" srcOrd="0" destOrd="0" presId="urn:microsoft.com/office/officeart/2005/8/layout/pList2"/>
    <dgm:cxn modelId="{9339B5CB-EAD3-4476-87D1-6160D4169337}" srcId="{EAD18816-8ACD-4CE7-9E4C-27EA12C9385D}" destId="{3F6C40C3-167A-4C1F-9F94-CB54CE6C8745}" srcOrd="1" destOrd="0" parTransId="{13783984-EBFE-458F-80AD-D1501844222E}" sibTransId="{66B061B2-121E-4CED-8633-2AAED3167D19}"/>
    <dgm:cxn modelId="{3A9CA0D1-A1FB-407C-9DB7-AB68D75F3EBF}" srcId="{EAD18816-8ACD-4CE7-9E4C-27EA12C9385D}" destId="{58CB35C8-5ABE-449C-8576-DE5028608A46}" srcOrd="2" destOrd="0" parTransId="{460E254B-C26B-4D21-9F68-ACE7DDEF1300}" sibTransId="{3FD9ED90-112C-46F6-A12B-157A840AAF01}"/>
    <dgm:cxn modelId="{8ABBB8E6-C862-45A2-A5C7-431D112F43E4}" type="presOf" srcId="{EAD18816-8ACD-4CE7-9E4C-27EA12C9385D}" destId="{908DAF34-E19C-4B52-9471-406C4DFA9F70}" srcOrd="0" destOrd="0" presId="urn:microsoft.com/office/officeart/2005/8/layout/pList2"/>
    <dgm:cxn modelId="{D3E324F2-E505-4CF9-AC95-0A91B8B63F40}" type="presOf" srcId="{66B061B2-121E-4CED-8633-2AAED3167D19}" destId="{CF49619D-07D9-483D-B783-D910D77179FB}" srcOrd="0" destOrd="0" presId="urn:microsoft.com/office/officeart/2005/8/layout/pList2"/>
    <dgm:cxn modelId="{85EF42FB-FAD1-4ABA-A04C-62AF19D8264E}" type="presOf" srcId="{58CB35C8-5ABE-449C-8576-DE5028608A46}" destId="{2C258D42-5EAA-497B-B84F-486953F03661}" srcOrd="0" destOrd="0" presId="urn:microsoft.com/office/officeart/2005/8/layout/pList2"/>
    <dgm:cxn modelId="{51B94EFF-EE83-46EC-8D30-77BFAD763B34}" type="presOf" srcId="{3F6C40C3-167A-4C1F-9F94-CB54CE6C8745}" destId="{018A184C-A21B-4B8B-A5CF-C721FEC0092C}" srcOrd="0" destOrd="0" presId="urn:microsoft.com/office/officeart/2005/8/layout/pList2"/>
    <dgm:cxn modelId="{8DE019CE-BC2E-4CBD-992F-8DC661521F17}" type="presParOf" srcId="{908DAF34-E19C-4B52-9471-406C4DFA9F70}" destId="{954630E0-005A-4DD0-A3BD-D9F172809EB2}" srcOrd="0" destOrd="0" presId="urn:microsoft.com/office/officeart/2005/8/layout/pList2"/>
    <dgm:cxn modelId="{6AF67876-C460-4DBC-B2E7-062A683499F8}" type="presParOf" srcId="{908DAF34-E19C-4B52-9471-406C4DFA9F70}" destId="{EBFBA88A-627D-4963-A832-2E309C655B9D}" srcOrd="1" destOrd="0" presId="urn:microsoft.com/office/officeart/2005/8/layout/pList2"/>
    <dgm:cxn modelId="{F0684731-E2F0-46C7-A4E6-77B7922232D4}" type="presParOf" srcId="{EBFBA88A-627D-4963-A832-2E309C655B9D}" destId="{88156755-87D3-4DDA-828A-C82A4A9C56D9}" srcOrd="0" destOrd="0" presId="urn:microsoft.com/office/officeart/2005/8/layout/pList2"/>
    <dgm:cxn modelId="{3E7B663F-CB2A-49EE-9F1A-415F55D93993}" type="presParOf" srcId="{88156755-87D3-4DDA-828A-C82A4A9C56D9}" destId="{D6FBD7F2-1863-4A27-A43C-FC1849B7EF4F}" srcOrd="0" destOrd="0" presId="urn:microsoft.com/office/officeart/2005/8/layout/pList2"/>
    <dgm:cxn modelId="{E6A81E8C-6D4D-4CD5-8C11-374E6F3C5EFC}" type="presParOf" srcId="{88156755-87D3-4DDA-828A-C82A4A9C56D9}" destId="{DED0603C-104B-469B-BE60-0AE4D777E428}" srcOrd="1" destOrd="0" presId="urn:microsoft.com/office/officeart/2005/8/layout/pList2"/>
    <dgm:cxn modelId="{00A2CFE3-077D-4AE5-8238-DAB981EDE26D}" type="presParOf" srcId="{88156755-87D3-4DDA-828A-C82A4A9C56D9}" destId="{E32725CE-A064-46D4-9C2B-2E6D62337CC9}" srcOrd="2" destOrd="0" presId="urn:microsoft.com/office/officeart/2005/8/layout/pList2"/>
    <dgm:cxn modelId="{F9880F62-18A1-471C-AA43-D8DC37353FB3}" type="presParOf" srcId="{EBFBA88A-627D-4963-A832-2E309C655B9D}" destId="{20508CB4-F782-4C1C-8CB1-DE25246BE11A}" srcOrd="1" destOrd="0" presId="urn:microsoft.com/office/officeart/2005/8/layout/pList2"/>
    <dgm:cxn modelId="{D2C21CE9-AF7E-4333-AA94-259D10CF488C}" type="presParOf" srcId="{EBFBA88A-627D-4963-A832-2E309C655B9D}" destId="{2881743A-4314-4416-970B-A303A30F442F}" srcOrd="2" destOrd="0" presId="urn:microsoft.com/office/officeart/2005/8/layout/pList2"/>
    <dgm:cxn modelId="{D6FBD748-26AE-4AB8-9862-947F42A9AD78}" type="presParOf" srcId="{2881743A-4314-4416-970B-A303A30F442F}" destId="{018A184C-A21B-4B8B-A5CF-C721FEC0092C}" srcOrd="0" destOrd="0" presId="urn:microsoft.com/office/officeart/2005/8/layout/pList2"/>
    <dgm:cxn modelId="{7E95F101-A486-4E30-909A-4F3A15668675}" type="presParOf" srcId="{2881743A-4314-4416-970B-A303A30F442F}" destId="{31BD90E6-9172-484D-8D4F-339FCD0E11DA}" srcOrd="1" destOrd="0" presId="urn:microsoft.com/office/officeart/2005/8/layout/pList2"/>
    <dgm:cxn modelId="{AF2E8F56-3943-405C-B3B3-C4954ED42EBA}" type="presParOf" srcId="{2881743A-4314-4416-970B-A303A30F442F}" destId="{EDF72D06-C8E6-4222-96DC-CE90775BA637}" srcOrd="2" destOrd="0" presId="urn:microsoft.com/office/officeart/2005/8/layout/pList2"/>
    <dgm:cxn modelId="{CFF2787D-CDA8-491C-B168-A3D0503A5BC5}" type="presParOf" srcId="{EBFBA88A-627D-4963-A832-2E309C655B9D}" destId="{CF49619D-07D9-483D-B783-D910D77179FB}" srcOrd="3" destOrd="0" presId="urn:microsoft.com/office/officeart/2005/8/layout/pList2"/>
    <dgm:cxn modelId="{C702C290-B58B-4700-ABFE-3BB0D085D50D}" type="presParOf" srcId="{EBFBA88A-627D-4963-A832-2E309C655B9D}" destId="{19F38FC1-BB87-41D5-A688-06C3241EE2A0}" srcOrd="4" destOrd="0" presId="urn:microsoft.com/office/officeart/2005/8/layout/pList2"/>
    <dgm:cxn modelId="{42363303-7818-4EA4-9F8F-5CD2A40EC487}" type="presParOf" srcId="{19F38FC1-BB87-41D5-A688-06C3241EE2A0}" destId="{2C258D42-5EAA-497B-B84F-486953F03661}" srcOrd="0" destOrd="0" presId="urn:microsoft.com/office/officeart/2005/8/layout/pList2"/>
    <dgm:cxn modelId="{9AA68F02-5EC0-40E6-8013-7ECED76FDF26}" type="presParOf" srcId="{19F38FC1-BB87-41D5-A688-06C3241EE2A0}" destId="{94C07014-4950-42D9-9BA7-59ED3CCFEE6E}" srcOrd="1" destOrd="0" presId="urn:microsoft.com/office/officeart/2005/8/layout/pList2"/>
    <dgm:cxn modelId="{E1B753E4-3930-444F-8927-6A82CD0F21CB}" type="presParOf" srcId="{19F38FC1-BB87-41D5-A688-06C3241EE2A0}" destId="{B7056C28-85CC-4A5C-AF03-45A012D3B3A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5A91E-DACD-4673-B8CF-650C11BC2904}">
      <dsp:nvSpPr>
        <dsp:cNvPr id="0" name=""/>
        <dsp:cNvSpPr/>
      </dsp:nvSpPr>
      <dsp:spPr>
        <a:xfrm>
          <a:off x="0" y="0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Собственные средства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Источником являются накопления членов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Механизм объединения: взносы в паевой фонд, в неделимый фонд</a:t>
          </a:r>
        </a:p>
      </dsp:txBody>
      <dsp:txXfrm>
        <a:off x="2233146" y="0"/>
        <a:ext cx="8282453" cy="1300261"/>
      </dsp:txXfrm>
    </dsp:sp>
    <dsp:sp modelId="{9D6A8227-A818-4E26-83F9-1A38E9165B86}">
      <dsp:nvSpPr>
        <dsp:cNvPr id="0" name=""/>
        <dsp:cNvSpPr/>
      </dsp:nvSpPr>
      <dsp:spPr>
        <a:xfrm>
          <a:off x="130026" y="130026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F4F99-9F7B-4FE6-9572-FFEEE0972E41}">
      <dsp:nvSpPr>
        <dsp:cNvPr id="0" name=""/>
        <dsp:cNvSpPr/>
      </dsp:nvSpPr>
      <dsp:spPr>
        <a:xfrm>
          <a:off x="0" y="1430287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Заёмные средства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Кредиты банков, займы фонда микрофинансирования,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Займы от третьих лиц</a:t>
          </a:r>
        </a:p>
      </dsp:txBody>
      <dsp:txXfrm>
        <a:off x="2233146" y="1430287"/>
        <a:ext cx="8282453" cy="1300261"/>
      </dsp:txXfrm>
    </dsp:sp>
    <dsp:sp modelId="{07BB426A-D4AB-46C8-9118-ED3BDFF5D8A6}">
      <dsp:nvSpPr>
        <dsp:cNvPr id="0" name=""/>
        <dsp:cNvSpPr/>
      </dsp:nvSpPr>
      <dsp:spPr>
        <a:xfrm>
          <a:off x="130026" y="1560313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03492-B8E2-411C-A490-1C5CD6014AFE}">
      <dsp:nvSpPr>
        <dsp:cNvPr id="0" name=""/>
        <dsp:cNvSpPr/>
      </dsp:nvSpPr>
      <dsp:spPr>
        <a:xfrm>
          <a:off x="0" y="2860575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Средства государственной поддержки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Грант на развитие материально-технической базы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Субсидии кооперативу, грант «</a:t>
          </a:r>
          <a:r>
            <a:rPr lang="ru-RU" sz="1800" kern="1200" dirty="0" err="1"/>
            <a:t>Агростартап</a:t>
          </a:r>
          <a:r>
            <a:rPr lang="ru-RU" sz="1800" kern="1200" dirty="0"/>
            <a:t>»</a:t>
          </a:r>
        </a:p>
      </dsp:txBody>
      <dsp:txXfrm>
        <a:off x="2233146" y="2860575"/>
        <a:ext cx="8282453" cy="1300261"/>
      </dsp:txXfrm>
    </dsp:sp>
    <dsp:sp modelId="{383C7E43-1879-4BEF-9FEA-01793F326D49}">
      <dsp:nvSpPr>
        <dsp:cNvPr id="0" name=""/>
        <dsp:cNvSpPr/>
      </dsp:nvSpPr>
      <dsp:spPr>
        <a:xfrm>
          <a:off x="130026" y="2990601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630E0-005A-4DD0-A3BD-D9F172809EB2}">
      <dsp:nvSpPr>
        <dsp:cNvPr id="0" name=""/>
        <dsp:cNvSpPr/>
      </dsp:nvSpPr>
      <dsp:spPr>
        <a:xfrm>
          <a:off x="0" y="0"/>
          <a:ext cx="10515600" cy="1872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725CE-A064-46D4-9C2B-2E6D62337CC9}">
      <dsp:nvSpPr>
        <dsp:cNvPr id="0" name=""/>
        <dsp:cNvSpPr/>
      </dsp:nvSpPr>
      <dsp:spPr>
        <a:xfrm>
          <a:off x="315468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BD7F2-1863-4A27-A43C-FC1849B7EF4F}">
      <dsp:nvSpPr>
        <dsp:cNvPr id="0" name=""/>
        <dsp:cNvSpPr/>
      </dsp:nvSpPr>
      <dsp:spPr>
        <a:xfrm rot="10800000">
          <a:off x="315468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Грант на развитие материально-технической базы (60 %)</a:t>
          </a:r>
        </a:p>
      </dsp:txBody>
      <dsp:txXfrm rot="10800000">
        <a:off x="385846" y="1872376"/>
        <a:ext cx="2948201" cy="2218082"/>
      </dsp:txXfrm>
    </dsp:sp>
    <dsp:sp modelId="{EDF72D06-C8E6-4222-96DC-CE90775BA637}">
      <dsp:nvSpPr>
        <dsp:cNvPr id="0" name=""/>
        <dsp:cNvSpPr/>
      </dsp:nvSpPr>
      <dsp:spPr>
        <a:xfrm>
          <a:off x="3713321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A184C-A21B-4B8B-A5CF-C721FEC0092C}">
      <dsp:nvSpPr>
        <dsp:cNvPr id="0" name=""/>
        <dsp:cNvSpPr/>
      </dsp:nvSpPr>
      <dsp:spPr>
        <a:xfrm rot="10800000">
          <a:off x="3713321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Покупка молоковоза за собственные и заёмные средства и получение субсидии (50 %)</a:t>
          </a:r>
        </a:p>
      </dsp:txBody>
      <dsp:txXfrm rot="10800000">
        <a:off x="3783699" y="1872376"/>
        <a:ext cx="2948201" cy="2218082"/>
      </dsp:txXfrm>
    </dsp:sp>
    <dsp:sp modelId="{B7056C28-85CC-4A5C-AF03-45A012D3B3A8}">
      <dsp:nvSpPr>
        <dsp:cNvPr id="0" name=""/>
        <dsp:cNvSpPr/>
      </dsp:nvSpPr>
      <dsp:spPr>
        <a:xfrm>
          <a:off x="7111174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58D42-5EAA-497B-B84F-486953F03661}">
      <dsp:nvSpPr>
        <dsp:cNvPr id="0" name=""/>
        <dsp:cNvSpPr/>
      </dsp:nvSpPr>
      <dsp:spPr>
        <a:xfrm rot="10800000">
          <a:off x="7111174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Покупка молоковоза за счёт средств неделимого фонда, источником которого являются, в т.ч. взносы получателей гранта «</a:t>
          </a:r>
          <a:r>
            <a:rPr lang="ru-RU" sz="1900" kern="1200" dirty="0" err="1"/>
            <a:t>Агрострартап</a:t>
          </a:r>
          <a:r>
            <a:rPr lang="ru-RU" sz="1900" kern="1200" dirty="0"/>
            <a:t>»</a:t>
          </a:r>
        </a:p>
      </dsp:txBody>
      <dsp:txXfrm rot="10800000">
        <a:off x="7181552" y="1872376"/>
        <a:ext cx="2948201" cy="2218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4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9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0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6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45217-FA6D-49E9-88F1-6D30D4F7B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5582699" cy="4567137"/>
          </a:xfrm>
        </p:spPr>
        <p:txBody>
          <a:bodyPr anchor="ctr">
            <a:normAutofit/>
          </a:bodyPr>
          <a:lstStyle/>
          <a:p>
            <a:r>
              <a:rPr lang="ru-RU" sz="3700" dirty="0"/>
              <a:t>Паевой фонд сельскохозяйственного потребительского кооператива: формирование, изменения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601A3-FEC4-4AA9-AB23-6A4475CBC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5277683"/>
            <a:ext cx="5319319" cy="116665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/>
              <a:t>Методические материалы для руководителей и специалистов </a:t>
            </a:r>
            <a:r>
              <a:rPr lang="ru-RU" sz="1400" dirty="0" err="1"/>
              <a:t>СПоК</a:t>
            </a:r>
            <a:endParaRPr lang="ru-RU" sz="1400" dirty="0"/>
          </a:p>
          <a:p>
            <a:pPr algn="ctr">
              <a:lnSpc>
                <a:spcPct val="90000"/>
              </a:lnSpc>
            </a:pPr>
            <a:r>
              <a:rPr lang="ru-RU" sz="1400"/>
              <a:t>2022 </a:t>
            </a:r>
            <a:r>
              <a:rPr lang="ru-RU" sz="1400" dirty="0"/>
              <a:t>г.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B4A79-2125-411C-AB38-C378E910A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" b="1008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194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B099AD61-3340-483A-BD2A-6BB1AAFF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Счет 80 «Паевой фонд»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6893F0FD-DAE6-48B0-B3C0-7FD28E846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Субсчет 1.</a:t>
            </a:r>
            <a:r>
              <a:rPr lang="ru-RU" altLang="ru-RU" sz="2400" b="1">
                <a:solidFill>
                  <a:srgbClr val="000000"/>
                </a:solidFill>
              </a:rPr>
              <a:t> Обязательные паевые взносы членов кооператива</a:t>
            </a:r>
          </a:p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Субсчет 2.</a:t>
            </a:r>
            <a:r>
              <a:rPr lang="ru-RU" altLang="ru-RU" sz="2400" b="1">
                <a:solidFill>
                  <a:srgbClr val="000000"/>
                </a:solidFill>
              </a:rPr>
              <a:t> Дополнительные паевые взносы членов кооператива</a:t>
            </a:r>
          </a:p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Субсчет 3.</a:t>
            </a:r>
            <a:r>
              <a:rPr lang="ru-RU" altLang="ru-RU" sz="2400" b="1">
                <a:solidFill>
                  <a:srgbClr val="000000"/>
                </a:solidFill>
              </a:rPr>
              <a:t> Паи ассоциированных членов</a:t>
            </a:r>
          </a:p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Субсчет 4.</a:t>
            </a:r>
            <a:r>
              <a:rPr lang="ru-RU" altLang="ru-RU" sz="2400" b="1">
                <a:solidFill>
                  <a:srgbClr val="000000"/>
                </a:solidFill>
              </a:rPr>
              <a:t> Приращенные паи членов кооператива</a:t>
            </a:r>
          </a:p>
          <a:p>
            <a:pPr algn="ctr" eaLnBrk="1" hangingPunct="1">
              <a:buFontTx/>
              <a:buNone/>
            </a:pPr>
            <a:endParaRPr lang="ru-RU" altLang="ru-RU" sz="2400" b="1" u="sng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2400" b="1" u="sng">
                <a:solidFill>
                  <a:srgbClr val="2FA12F"/>
                </a:solidFill>
              </a:rPr>
              <a:t>изменение числа членов кооператива или ассоциированных членов, </a:t>
            </a:r>
          </a:p>
          <a:p>
            <a:pPr algn="ctr" eaLnBrk="1" hangingPunct="1">
              <a:buFontTx/>
              <a:buNone/>
            </a:pPr>
            <a:r>
              <a:rPr lang="ru-RU" altLang="ru-RU" sz="2400" b="1" u="sng">
                <a:solidFill>
                  <a:srgbClr val="2FA12F"/>
                </a:solidFill>
              </a:rPr>
              <a:t>а также изменение размера паевого фонда не является основанием для внесения изменения в Устав кооператива</a:t>
            </a:r>
            <a:r>
              <a:rPr lang="ru-RU" altLang="ru-RU" sz="2400" b="1">
                <a:solidFill>
                  <a:srgbClr val="2FA12F"/>
                </a:solidFill>
              </a:rPr>
              <a:t>.</a:t>
            </a:r>
            <a:r>
              <a:rPr lang="ru-RU" altLang="ru-RU" sz="2400"/>
              <a:t> </a:t>
            </a:r>
          </a:p>
          <a:p>
            <a:pPr eaLnBrk="1" hangingPunct="1"/>
            <a:endParaRPr lang="ru-RU" altLang="ru-RU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7DAC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5E44F88-055F-4D1A-A5BB-69359D57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Реестр членов (пример)</a:t>
            </a:r>
            <a:endParaRPr lang="ru-RU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6B720D1C-66BE-4896-B31E-35A800EB6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121398"/>
              </p:ext>
            </p:extLst>
          </p:nvPr>
        </p:nvGraphicFramePr>
        <p:xfrm>
          <a:off x="838200" y="2229689"/>
          <a:ext cx="11092543" cy="372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191">
                  <a:extLst>
                    <a:ext uri="{9D8B030D-6E8A-4147-A177-3AD203B41FA5}">
                      <a16:colId xmlns:a16="http://schemas.microsoft.com/office/drawing/2014/main" val="675148435"/>
                    </a:ext>
                  </a:extLst>
                </a:gridCol>
                <a:gridCol w="1753688">
                  <a:extLst>
                    <a:ext uri="{9D8B030D-6E8A-4147-A177-3AD203B41FA5}">
                      <a16:colId xmlns:a16="http://schemas.microsoft.com/office/drawing/2014/main" val="3843647065"/>
                    </a:ext>
                  </a:extLst>
                </a:gridCol>
                <a:gridCol w="1809884">
                  <a:extLst>
                    <a:ext uri="{9D8B030D-6E8A-4147-A177-3AD203B41FA5}">
                      <a16:colId xmlns:a16="http://schemas.microsoft.com/office/drawing/2014/main" val="3391567358"/>
                    </a:ext>
                  </a:extLst>
                </a:gridCol>
                <a:gridCol w="1733748">
                  <a:extLst>
                    <a:ext uri="{9D8B030D-6E8A-4147-A177-3AD203B41FA5}">
                      <a16:colId xmlns:a16="http://schemas.microsoft.com/office/drawing/2014/main" val="3994140820"/>
                    </a:ext>
                  </a:extLst>
                </a:gridCol>
                <a:gridCol w="2054611">
                  <a:extLst>
                    <a:ext uri="{9D8B030D-6E8A-4147-A177-3AD203B41FA5}">
                      <a16:colId xmlns:a16="http://schemas.microsoft.com/office/drawing/2014/main" val="2097855518"/>
                    </a:ext>
                  </a:extLst>
                </a:gridCol>
                <a:gridCol w="1706555">
                  <a:extLst>
                    <a:ext uri="{9D8B030D-6E8A-4147-A177-3AD203B41FA5}">
                      <a16:colId xmlns:a16="http://schemas.microsoft.com/office/drawing/2014/main" val="613108806"/>
                    </a:ext>
                  </a:extLst>
                </a:gridCol>
                <a:gridCol w="1456866">
                  <a:extLst>
                    <a:ext uri="{9D8B030D-6E8A-4147-A177-3AD203B41FA5}">
                      <a16:colId xmlns:a16="http://schemas.microsoft.com/office/drawing/2014/main" val="3539887589"/>
                    </a:ext>
                  </a:extLst>
                </a:gridCol>
              </a:tblGrid>
              <a:tr h="633460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№</a:t>
                      </a:r>
                    </a:p>
                  </a:txBody>
                  <a:tcPr marL="104416" marR="104416" marT="52208" marB="522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Наименование</a:t>
                      </a:r>
                    </a:p>
                  </a:txBody>
                  <a:tcPr marL="104416" marR="104416" marT="52208" marB="522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ИНН</a:t>
                      </a:r>
                    </a:p>
                  </a:txBody>
                  <a:tcPr marL="104416" marR="104416" marT="52208" marB="522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Обязательный ПВ</a:t>
                      </a:r>
                    </a:p>
                  </a:txBody>
                  <a:tcPr marL="104416" marR="104416" marT="52208" marB="522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Дополниттельный ПВ</a:t>
                      </a:r>
                    </a:p>
                  </a:txBody>
                  <a:tcPr marL="104416" marR="104416" marT="52208" marB="522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Приращенный пай</a:t>
                      </a:r>
                    </a:p>
                  </a:txBody>
                  <a:tcPr marL="104416" marR="104416" marT="52208" marB="522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Всего</a:t>
                      </a:r>
                    </a:p>
                  </a:txBody>
                  <a:tcPr marL="104416" marR="104416" marT="52208" marB="52208" anchor="ctr"/>
                </a:tc>
                <a:extLst>
                  <a:ext uri="{0D108BD9-81ED-4DB2-BD59-A6C34878D82A}">
                    <a16:rowId xmlns:a16="http://schemas.microsoft.com/office/drawing/2014/main" val="127309240"/>
                  </a:ext>
                </a:extLst>
              </a:tr>
              <a:tr h="772682">
                <a:tc>
                  <a:txBody>
                    <a:bodyPr/>
                    <a:lstStyle/>
                    <a:p>
                      <a:r>
                        <a:rPr lang="ru-RU" sz="2100"/>
                        <a:t>1.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r>
                        <a:rPr lang="ru-RU" sz="2100"/>
                        <a:t>КФХ 1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r>
                        <a:rPr lang="ru-RU" sz="2100"/>
                        <a:t>9901000001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200 000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200 000</a:t>
                      </a:r>
                    </a:p>
                  </a:txBody>
                  <a:tcPr marL="104416" marR="104416" marT="52208" marB="52208"/>
                </a:tc>
                <a:extLst>
                  <a:ext uri="{0D108BD9-81ED-4DB2-BD59-A6C34878D82A}">
                    <a16:rowId xmlns:a16="http://schemas.microsoft.com/office/drawing/2014/main" val="363012560"/>
                  </a:ext>
                </a:extLst>
              </a:tr>
              <a:tr h="772682">
                <a:tc>
                  <a:txBody>
                    <a:bodyPr/>
                    <a:lstStyle/>
                    <a:p>
                      <a:r>
                        <a:rPr lang="ru-RU" sz="2100"/>
                        <a:t>2.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r>
                        <a:rPr lang="ru-RU" sz="2100"/>
                        <a:t>КФХ 2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r>
                        <a:rPr lang="ru-RU" sz="2100"/>
                        <a:t>9901000002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150 000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150 000</a:t>
                      </a:r>
                    </a:p>
                  </a:txBody>
                  <a:tcPr marL="104416" marR="104416" marT="52208" marB="52208"/>
                </a:tc>
                <a:extLst>
                  <a:ext uri="{0D108BD9-81ED-4DB2-BD59-A6C34878D82A}">
                    <a16:rowId xmlns:a16="http://schemas.microsoft.com/office/drawing/2014/main" val="247527957"/>
                  </a:ext>
                </a:extLst>
              </a:tr>
              <a:tr h="772682">
                <a:tc>
                  <a:txBody>
                    <a:bodyPr/>
                    <a:lstStyle/>
                    <a:p>
                      <a:r>
                        <a:rPr lang="ru-RU" sz="2100"/>
                        <a:t>3.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r>
                        <a:rPr lang="ru-RU" sz="2100"/>
                        <a:t>КФХ 3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r>
                        <a:rPr lang="ru-RU" sz="2100"/>
                        <a:t>9901000003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50 000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50 000</a:t>
                      </a:r>
                    </a:p>
                  </a:txBody>
                  <a:tcPr marL="104416" marR="104416" marT="52208" marB="52208"/>
                </a:tc>
                <a:extLst>
                  <a:ext uri="{0D108BD9-81ED-4DB2-BD59-A6C34878D82A}">
                    <a16:rowId xmlns:a16="http://schemas.microsoft.com/office/drawing/2014/main" val="3532028049"/>
                  </a:ext>
                </a:extLst>
              </a:tr>
              <a:tr h="772682"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r>
                        <a:rPr lang="ru-RU" sz="2100"/>
                        <a:t>Всего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400 000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0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0</a:t>
                      </a:r>
                    </a:p>
                  </a:txBody>
                  <a:tcPr marL="104416" marR="104416" marT="52208" marB="5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400 000</a:t>
                      </a:r>
                    </a:p>
                  </a:txBody>
                  <a:tcPr marL="104416" marR="104416" marT="52208" marB="52208"/>
                </a:tc>
                <a:extLst>
                  <a:ext uri="{0D108BD9-81ED-4DB2-BD59-A6C34878D82A}">
                    <a16:rowId xmlns:a16="http://schemas.microsoft.com/office/drawing/2014/main" val="208813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36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82BD0-1AE4-4897-89CC-1C271AF2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Членская книжка (пример)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E0B1840-E908-48D2-B75F-0356ADA9A80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1167713"/>
              </p:ext>
            </p:extLst>
          </p:nvPr>
        </p:nvGraphicFramePr>
        <p:xfrm>
          <a:off x="838200" y="2011363"/>
          <a:ext cx="4937124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745">
                  <a:extLst>
                    <a:ext uri="{9D8B030D-6E8A-4147-A177-3AD203B41FA5}">
                      <a16:colId xmlns:a16="http://schemas.microsoft.com/office/drawing/2014/main" val="2482697705"/>
                    </a:ext>
                  </a:extLst>
                </a:gridCol>
                <a:gridCol w="2877379">
                  <a:extLst>
                    <a:ext uri="{9D8B030D-6E8A-4147-A177-3AD203B41FA5}">
                      <a16:colId xmlns:a16="http://schemas.microsoft.com/office/drawing/2014/main" val="259633469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СПоК</a:t>
                      </a:r>
                      <a:r>
                        <a:rPr lang="ru-RU" dirty="0"/>
                        <a:t> «Переработчик»</a:t>
                      </a:r>
                    </a:p>
                    <a:p>
                      <a:pPr algn="ctr"/>
                      <a:r>
                        <a:rPr lang="ru-RU" dirty="0"/>
                        <a:t>Членская книжка №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19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КФХ «Молочник»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59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9001000001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864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Основание вступления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Решение правления от 01.01.16 г., утверждено решением Наблюдательного совета от 07.01.16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8437515"/>
                  </a:ext>
                </a:extLst>
              </a:tr>
            </a:tbl>
          </a:graphicData>
        </a:graphic>
      </p:graphicFrame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3C044BAD-E377-4AC1-9969-3067BF9CDB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1563045"/>
              </p:ext>
            </p:extLst>
          </p:nvPr>
        </p:nvGraphicFramePr>
        <p:xfrm>
          <a:off x="6419850" y="2011363"/>
          <a:ext cx="493712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854">
                  <a:extLst>
                    <a:ext uri="{9D8B030D-6E8A-4147-A177-3AD203B41FA5}">
                      <a16:colId xmlns:a16="http://schemas.microsoft.com/office/drawing/2014/main" val="632836894"/>
                    </a:ext>
                  </a:extLst>
                </a:gridCol>
                <a:gridCol w="1141641">
                  <a:extLst>
                    <a:ext uri="{9D8B030D-6E8A-4147-A177-3AD203B41FA5}">
                      <a16:colId xmlns:a16="http://schemas.microsoft.com/office/drawing/2014/main" val="415995982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2087993192"/>
                    </a:ext>
                  </a:extLst>
                </a:gridCol>
                <a:gridCol w="618979">
                  <a:extLst>
                    <a:ext uri="{9D8B030D-6E8A-4147-A177-3AD203B41FA5}">
                      <a16:colId xmlns:a16="http://schemas.microsoft.com/office/drawing/2014/main" val="20940970"/>
                    </a:ext>
                  </a:extLst>
                </a:gridCol>
                <a:gridCol w="686735">
                  <a:extLst>
                    <a:ext uri="{9D8B030D-6E8A-4147-A177-3AD203B41FA5}">
                      <a16:colId xmlns:a16="http://schemas.microsoft.com/office/drawing/2014/main" val="3425270465"/>
                    </a:ext>
                  </a:extLst>
                </a:gridCol>
                <a:gridCol w="822854">
                  <a:extLst>
                    <a:ext uri="{9D8B030D-6E8A-4147-A177-3AD203B41FA5}">
                      <a16:colId xmlns:a16="http://schemas.microsoft.com/office/drawing/2014/main" val="2870551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Операция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ОПВ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ДПВ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31531"/>
                  </a:ext>
                </a:extLst>
              </a:tr>
              <a:tr h="483699">
                <a:tc>
                  <a:txBody>
                    <a:bodyPr/>
                    <a:lstStyle/>
                    <a:p>
                      <a:r>
                        <a:rPr lang="ru-RU" sz="1200" dirty="0"/>
                        <a:t>07.01.16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Внесение ОПВ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13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01.01.17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Внесение ОПВ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93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01.03.18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Начисление ПП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848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99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CEC0FCA-E4DA-41F7-9266-765DDBF4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Паевой фонд – «делимый»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39A7F43-7D00-4DB6-97FE-D5711B50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выходе из кооператива паевой взнос возвращается,</a:t>
            </a:r>
          </a:p>
          <a:p>
            <a:r>
              <a:rPr lang="ru-RU" dirty="0"/>
              <a:t>Возврат паевого взноса – в денежной форме (в общем случае) и в номинальном выражении (без индексации),</a:t>
            </a:r>
          </a:p>
          <a:p>
            <a:r>
              <a:rPr lang="ru-RU" dirty="0"/>
              <a:t>Сроки выплаты паевого взноса – уставная норма</a:t>
            </a:r>
          </a:p>
        </p:txBody>
      </p:sp>
    </p:spTree>
    <p:extLst>
      <p:ext uri="{BB962C8B-B14F-4D97-AF65-F5344CB8AC3E}">
        <p14:creationId xmlns:p14="http://schemas.microsoft.com/office/powerpoint/2010/main" val="234593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CEC0FCA-E4DA-41F7-9266-765DDBF4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8"/>
            <a:ext cx="4620584" cy="26367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П</a:t>
            </a:r>
            <a:r>
              <a:rPr lang="ru-RU" sz="4800" dirty="0" err="1"/>
              <a:t>ри</a:t>
            </a:r>
            <a:r>
              <a:rPr lang="ru-RU" sz="4800" dirty="0"/>
              <a:t> выходе из кооператива паевой взнос возвращается</a:t>
            </a:r>
            <a:endParaRPr lang="en-US" sz="48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39A7F43-7D00-4DB6-97FE-D5711B50A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3577771"/>
            <a:ext cx="4620584" cy="2475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cap="all" dirty="0"/>
              <a:t>сроки возврата устанавливаются уставом (Например, «до 30 июня года, следующего за годом подачи заявления о выходе» или «в течение 3 лет» и т.д.)</a:t>
            </a:r>
            <a:endParaRPr lang="en-US" sz="2000" cap="all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D936BD-69A3-4440-861A-1E88404413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r="77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011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CEC0FCA-E4DA-41F7-9266-765DDBF4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Возврат паевого взноса – в денежной форме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39A7F43-7D00-4DB6-97FE-D5711B50A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cap="all"/>
              <a:t>Если иное не предусмотрено уставом кооператива и решениями общего собрания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6E23F2-53A2-467C-B75D-73201A3034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 r="3610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611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0FD96-7E2F-48FF-B723-D33D9A63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Паевой взнос возвращается без индексации</a:t>
            </a:r>
          </a:p>
        </p:txBody>
      </p:sp>
      <p:pic>
        <p:nvPicPr>
          <p:cNvPr id="6" name="Объект 5" descr="Изображение выглядит как игрушка, стол, цветной, серфинг&#10;&#10;Автоматически созданное описание">
            <a:extLst>
              <a:ext uri="{FF2B5EF4-FFF2-40B4-BE49-F238E27FC236}">
                <a16:creationId xmlns:a16="http://schemas.microsoft.com/office/drawing/2014/main" id="{D43A1DFB-4EA4-44B7-9137-1C81F1B6FD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r="18879" b="2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A53DD8C-1B8D-426A-A322-3DEE666ED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Инструментом</a:t>
            </a:r>
            <a:r>
              <a:rPr lang="en-US" sz="2400" dirty="0"/>
              <a:t> </a:t>
            </a:r>
            <a:r>
              <a:rPr lang="en-US" sz="2400" dirty="0" err="1"/>
              <a:t>индексации</a:t>
            </a:r>
            <a:r>
              <a:rPr lang="en-US" sz="2400" dirty="0"/>
              <a:t> </a:t>
            </a:r>
            <a:r>
              <a:rPr lang="en-US" sz="2400" dirty="0" err="1"/>
              <a:t>является</a:t>
            </a:r>
            <a:r>
              <a:rPr lang="en-US" sz="2400" dirty="0"/>
              <a:t> </a:t>
            </a:r>
            <a:r>
              <a:rPr lang="en-US" sz="2400" dirty="0" err="1"/>
              <a:t>начисление</a:t>
            </a:r>
            <a:r>
              <a:rPr lang="en-US" sz="2400" dirty="0"/>
              <a:t> </a:t>
            </a:r>
            <a:r>
              <a:rPr lang="en-US" sz="2400" dirty="0" err="1"/>
              <a:t>приращенных</a:t>
            </a:r>
            <a:r>
              <a:rPr lang="en-US" sz="2400" dirty="0"/>
              <a:t> </a:t>
            </a:r>
            <a:r>
              <a:rPr lang="en-US" sz="2400" dirty="0" err="1"/>
              <a:t>паёв</a:t>
            </a:r>
            <a:r>
              <a:rPr lang="en-US" sz="2400" dirty="0"/>
              <a:t>: в </a:t>
            </a:r>
            <a:r>
              <a:rPr lang="en-US" sz="2400" dirty="0" err="1"/>
              <a:t>пропорции</a:t>
            </a:r>
            <a:r>
              <a:rPr lang="en-US" sz="2400" dirty="0"/>
              <a:t> к </a:t>
            </a:r>
            <a:r>
              <a:rPr lang="en-US" sz="2400" dirty="0" err="1"/>
              <a:t>участию</a:t>
            </a:r>
            <a:r>
              <a:rPr lang="en-US" sz="2400" dirty="0"/>
              <a:t> в </a:t>
            </a:r>
            <a:r>
              <a:rPr lang="en-US" sz="2400" dirty="0" err="1"/>
              <a:t>хозяйственной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, </a:t>
            </a:r>
            <a:r>
              <a:rPr lang="en-US" sz="2400" dirty="0" err="1"/>
              <a:t>только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решению</a:t>
            </a:r>
            <a:r>
              <a:rPr lang="en-US" sz="2400" dirty="0"/>
              <a:t> </a:t>
            </a:r>
            <a:r>
              <a:rPr lang="en-US" sz="2400" dirty="0" err="1"/>
              <a:t>общего</a:t>
            </a:r>
            <a:r>
              <a:rPr lang="en-US" sz="2400" dirty="0"/>
              <a:t> </a:t>
            </a:r>
            <a:r>
              <a:rPr lang="en-US" sz="2400" dirty="0" err="1"/>
              <a:t>собрания</a:t>
            </a:r>
            <a:r>
              <a:rPr lang="en-US" sz="2400" dirty="0"/>
              <a:t> – и </a:t>
            </a:r>
            <a:r>
              <a:rPr lang="en-US" sz="2400" dirty="0" err="1"/>
              <a:t>всем</a:t>
            </a:r>
            <a:r>
              <a:rPr lang="en-US" sz="2400" dirty="0"/>
              <a:t> </a:t>
            </a:r>
            <a:r>
              <a:rPr lang="en-US" sz="2400" dirty="0" err="1"/>
              <a:t>членам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 </a:t>
            </a:r>
            <a:r>
              <a:rPr lang="en-US" sz="2400" dirty="0" err="1"/>
              <a:t>одновременно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89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7DAC6C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511BC-8F7F-471C-916C-B3FA9051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Можно внести паевой взнос имуществом?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17F1B27-FFAF-433F-A8BF-BBF417E89C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994" y="2115678"/>
            <a:ext cx="6406844" cy="360384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5F31E71-155E-4141-87F9-89B2C6113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7886" y="1988457"/>
            <a:ext cx="4865914" cy="4188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400" dirty="0" err="1"/>
              <a:t>Законодательно</a:t>
            </a:r>
            <a:r>
              <a:rPr lang="en-US" sz="2400" dirty="0"/>
              <a:t>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запрещено</a:t>
            </a:r>
            <a:r>
              <a:rPr lang="en-US" sz="2400" dirty="0"/>
              <a:t>, </a:t>
            </a:r>
            <a:r>
              <a:rPr lang="en-US" sz="2400" dirty="0" err="1"/>
              <a:t>но</a:t>
            </a:r>
            <a:endParaRPr lang="en-US" sz="2400" dirty="0"/>
          </a:p>
          <a:p>
            <a:r>
              <a:rPr lang="en-US" sz="2400" dirty="0" err="1"/>
              <a:t>Паевые</a:t>
            </a:r>
            <a:r>
              <a:rPr lang="en-US" sz="2400" dirty="0"/>
              <a:t> </a:t>
            </a:r>
            <a:r>
              <a:rPr lang="en-US" sz="2400" dirty="0" err="1"/>
              <a:t>взносы</a:t>
            </a:r>
            <a:r>
              <a:rPr lang="en-US" sz="2400" dirty="0"/>
              <a:t> </a:t>
            </a:r>
            <a:r>
              <a:rPr lang="en-US" sz="2400" dirty="0" err="1"/>
              <a:t>нужны</a:t>
            </a:r>
            <a:r>
              <a:rPr lang="en-US" sz="2400" dirty="0"/>
              <a:t>, </a:t>
            </a:r>
            <a:r>
              <a:rPr lang="en-US" sz="2400" dirty="0" err="1"/>
              <a:t>чтобы</a:t>
            </a:r>
            <a:r>
              <a:rPr lang="en-US" sz="2400" dirty="0"/>
              <a:t> </a:t>
            </a:r>
            <a:r>
              <a:rPr lang="en-US" sz="2400" dirty="0" err="1"/>
              <a:t>кооператив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средства</a:t>
            </a:r>
            <a:r>
              <a:rPr lang="en-US" sz="2400" dirty="0"/>
              <a:t> </a:t>
            </a:r>
            <a:r>
              <a:rPr lang="en-US" sz="2400" dirty="0" err="1"/>
              <a:t>паевого</a:t>
            </a:r>
            <a:r>
              <a:rPr lang="en-US" sz="2400" dirty="0"/>
              <a:t> </a:t>
            </a:r>
            <a:r>
              <a:rPr lang="en-US" sz="2400" dirty="0" err="1"/>
              <a:t>фонда</a:t>
            </a:r>
            <a:r>
              <a:rPr lang="en-US" sz="2400" dirty="0"/>
              <a:t> </a:t>
            </a:r>
            <a:r>
              <a:rPr lang="en-US" sz="2400" dirty="0" err="1"/>
              <a:t>создал</a:t>
            </a:r>
            <a:r>
              <a:rPr lang="en-US" sz="2400" dirty="0"/>
              <a:t> </a:t>
            </a:r>
            <a:r>
              <a:rPr lang="en-US" sz="2400" dirty="0" err="1"/>
              <a:t>имущественную</a:t>
            </a:r>
            <a:r>
              <a:rPr lang="en-US" sz="2400" dirty="0"/>
              <a:t> </a:t>
            </a:r>
            <a:r>
              <a:rPr lang="en-US" sz="2400" dirty="0" err="1"/>
              <a:t>базу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Какова</a:t>
            </a:r>
            <a:r>
              <a:rPr lang="en-US" sz="2400" dirty="0"/>
              <a:t> </a:t>
            </a:r>
            <a:r>
              <a:rPr lang="en-US" sz="2400" dirty="0" err="1"/>
              <a:t>вероятность</a:t>
            </a:r>
            <a:r>
              <a:rPr lang="en-US" sz="2400" dirty="0"/>
              <a:t> </a:t>
            </a:r>
            <a:r>
              <a:rPr lang="en-US" sz="2400" dirty="0" err="1"/>
              <a:t>того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у </a:t>
            </a:r>
            <a:r>
              <a:rPr lang="en-US" sz="2400" dirty="0" err="1"/>
              <a:t>члена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 </a:t>
            </a:r>
            <a:r>
              <a:rPr lang="en-US" sz="2400" dirty="0" err="1"/>
              <a:t>есть</a:t>
            </a:r>
            <a:r>
              <a:rPr lang="en-US" sz="2400" dirty="0"/>
              <a:t> </a:t>
            </a:r>
            <a:r>
              <a:rPr lang="en-US" sz="2400" dirty="0" err="1"/>
              <a:t>необходимое</a:t>
            </a:r>
            <a:r>
              <a:rPr lang="en-US" sz="2400" dirty="0"/>
              <a:t> </a:t>
            </a:r>
            <a:r>
              <a:rPr lang="en-US" sz="2400" dirty="0" err="1"/>
              <a:t>кооперативу</a:t>
            </a:r>
            <a:r>
              <a:rPr lang="en-US" sz="2400" dirty="0"/>
              <a:t> </a:t>
            </a:r>
            <a:r>
              <a:rPr lang="en-US" sz="2400" dirty="0" err="1"/>
              <a:t>имущество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38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C576F-D49E-4772-8438-D0FD4CC7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/>
              <a:t>А если всё же экономический смысл во внесении взноса в денежной форме есть (например, земля промышленного назначения)?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FA353-4F42-43DB-A3F8-4375A02B6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При внесении имущество оценивается (часть 5 статьи 35),</a:t>
            </a:r>
          </a:p>
          <a:p>
            <a:pPr>
              <a:lnSpc>
                <a:spcPct val="90000"/>
              </a:lnSpc>
            </a:pPr>
            <a:r>
              <a:rPr lang="en-US" sz="1700"/>
              <a:t>Часть стоимости, превосходящая обязательный паевой взнос, учитывается как дополнительный,</a:t>
            </a:r>
          </a:p>
          <a:p>
            <a:pPr>
              <a:lnSpc>
                <a:spcPct val="90000"/>
              </a:lnSpc>
            </a:pPr>
            <a:r>
              <a:rPr lang="en-US" sz="1700"/>
              <a:t>При выходе возвращается стоимость паевого взноса (а не имущество)</a:t>
            </a:r>
          </a:p>
          <a:p>
            <a:pPr>
              <a:lnSpc>
                <a:spcPct val="90000"/>
              </a:lnSpc>
            </a:pPr>
            <a:r>
              <a:rPr lang="en-US" sz="1700"/>
              <a:t>Внесённое в качестве паевого взноса имущество становится собственностью кооператива</a:t>
            </a:r>
          </a:p>
        </p:txBody>
      </p:sp>
      <p:pic>
        <p:nvPicPr>
          <p:cNvPr id="6" name="Объект 5" descr="Изображение выглядит как зонт&#10;&#10;Автоматически созданное описание">
            <a:extLst>
              <a:ext uri="{FF2B5EF4-FFF2-40B4-BE49-F238E27FC236}">
                <a16:creationId xmlns:a16="http://schemas.microsoft.com/office/drawing/2014/main" id="{4FCE94B6-7B4C-412A-B74A-87596DAB8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0" r="2" b="11760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748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5A228-5F96-4D32-A05F-50C6D33C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Дополнительный паевой взнос в сельскохозяйственном потребительском кооперативе, как правило, инструмент ненужный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936A164-0723-49FE-85FA-608381756E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r="1" b="1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E342B00-6A3D-446C-BB16-290BF3049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9528" y="2013625"/>
            <a:ext cx="5234271" cy="4163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Вносится членом кооператива сверх обязательного взноса по своему желанию. Но в связи с чем может возникнуть такое желание?</a:t>
            </a:r>
          </a:p>
          <a:p>
            <a:r>
              <a:rPr lang="en-US" sz="2000"/>
              <a:t>Предполагает начисление дивидендов. Но уверенности в них нет – не проще ли дать кооперативу заем?</a:t>
            </a:r>
          </a:p>
        </p:txBody>
      </p:sp>
    </p:spTree>
    <p:extLst>
      <p:ext uri="{BB962C8B-B14F-4D97-AF65-F5344CB8AC3E}">
        <p14:creationId xmlns:p14="http://schemas.microsoft.com/office/powerpoint/2010/main" val="80135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4BE91-4E01-4E4E-92A9-274DC8B4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5025812" cy="52368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000" dirty="0"/>
              <a:t>Для того, чтобы начать деятельность, кооперативу нужно имущество.</a:t>
            </a:r>
            <a:br>
              <a:rPr lang="ru-RU" sz="3000" dirty="0"/>
            </a:br>
            <a:r>
              <a:rPr lang="ru-RU" sz="3000" dirty="0"/>
              <a:t>Чтобы приобрести имущество, нужны средства.</a:t>
            </a:r>
            <a:br>
              <a:rPr lang="ru-RU" sz="3000" dirty="0"/>
            </a:br>
            <a:r>
              <a:rPr lang="ru-RU" sz="3000" dirty="0"/>
              <a:t>На какие источники средств может рассчитывать кооператив?</a:t>
            </a:r>
            <a:endParaRPr lang="en-US" sz="3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FB971-FDA1-47FF-A655-8B8F7D8EB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205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7DAC6C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F2282-F599-46C0-84DA-FAFC6C91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Вопросы, связанные с паевым фондом, которые нужно обсудить до создания кооператива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7E1ADF7-4C76-4E1F-A614-A894E9778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/>
              <a:t>Какое имущество какой стоимости нам потребуется? Какой нужен паевой фонд?</a:t>
            </a:r>
          </a:p>
          <a:p>
            <a:pPr>
              <a:lnSpc>
                <a:spcPct val="90000"/>
              </a:lnSpc>
            </a:pPr>
            <a:r>
              <a:rPr lang="ru-RU" sz="2000"/>
              <a:t>По какому принципу будет определена пропорция обязательного паевого взноса?</a:t>
            </a:r>
          </a:p>
          <a:p>
            <a:pPr>
              <a:lnSpc>
                <a:spcPct val="90000"/>
              </a:lnSpc>
            </a:pPr>
            <a:r>
              <a:rPr lang="ru-RU" sz="2000"/>
              <a:t>Что будет происходить при вступлении новых членов (увеличение паевого фонда или уменьшение обязательного паевого взноса)?</a:t>
            </a:r>
          </a:p>
          <a:p>
            <a:pPr>
              <a:lnSpc>
                <a:spcPct val="90000"/>
              </a:lnSpc>
            </a:pPr>
            <a:r>
              <a:rPr lang="ru-RU" sz="2000"/>
              <a:t>Что произойдёт при выходе члена из кооператива? (Готовы ли остающиеся увеличить свои обязательные паевые взносы, чтоб вышедший член получил стоимость своего пая? В течение какого срока кооператив вернёт взнос?</a:t>
            </a:r>
          </a:p>
        </p:txBody>
      </p:sp>
    </p:spTree>
    <p:extLst>
      <p:ext uri="{BB962C8B-B14F-4D97-AF65-F5344CB8AC3E}">
        <p14:creationId xmlns:p14="http://schemas.microsoft.com/office/powerpoint/2010/main" val="3351379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9804C-46C5-480F-ACE1-E5A86AAC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Способы объединения средств членов кооператива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D7A396-0A1C-4B76-ABB1-FF02E93BE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Внесение взносов в паевой фонд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B5F3F5-BB98-415B-88D5-B0EAFE5D09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выходе из кооператива свой пай можно забрать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C7D6BBD-3D2B-4ED5-A2DE-0F405A080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Внесение взносов в неделимый фонд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85865-067D-4DD3-81CC-7D16EDBC1E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выходе из кооператива взнос не возвращается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8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80297E4-E76F-450A-91B9-D8D3460E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Признаки неделимого фонда кооператива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A745016-3646-46F5-BC8A-FB8B42522F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Является элементом собственных средств,</a:t>
            </a:r>
          </a:p>
          <a:p>
            <a:r>
              <a:rPr lang="ru-RU" dirty="0"/>
              <a:t>Формируется за счёт прибыли или целевых взносов членов,</a:t>
            </a:r>
          </a:p>
          <a:p>
            <a:r>
              <a:rPr lang="ru-RU" dirty="0"/>
              <a:t>Отражается в балансе,</a:t>
            </a:r>
          </a:p>
          <a:p>
            <a:r>
              <a:rPr lang="ru-RU" dirty="0"/>
              <a:t>Имеет наименование (например, «фонд развития материальной базы»),</a:t>
            </a:r>
          </a:p>
          <a:p>
            <a:r>
              <a:rPr lang="ru-RU" dirty="0"/>
              <a:t>Величина, правила формирования и назначение отражаются в уставе,</a:t>
            </a:r>
          </a:p>
          <a:p>
            <a:r>
              <a:rPr lang="ru-RU" dirty="0"/>
              <a:t>Не делится между членами кооператива и не подлежит выплате им.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A90B428-3235-4EF0-A86E-4BA482ABB2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81" y="2011363"/>
            <a:ext cx="2697463" cy="4160837"/>
          </a:xfrm>
        </p:spPr>
      </p:pic>
    </p:spTree>
    <p:extLst>
      <p:ext uri="{BB962C8B-B14F-4D97-AF65-F5344CB8AC3E}">
        <p14:creationId xmlns:p14="http://schemas.microsoft.com/office/powerpoint/2010/main" val="3390723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5F95F87-FC65-465D-BCF1-1E5DCB95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/>
              <a:t>Что нужно иметь в виду при привлечении заёмных средств</a:t>
            </a:r>
          </a:p>
        </p:txBody>
      </p:sp>
      <p:pic>
        <p:nvPicPr>
          <p:cNvPr id="11" name="Объект 10" descr="Изображение выглядит как текст, духовой инструмент, музыка&#10;&#10;Автоматически созданное описание">
            <a:extLst>
              <a:ext uri="{FF2B5EF4-FFF2-40B4-BE49-F238E27FC236}">
                <a16:creationId xmlns:a16="http://schemas.microsoft.com/office/drawing/2014/main" id="{2A049BDC-3C8F-40AA-A133-8DB7B5A0DF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" y="2782956"/>
            <a:ext cx="4176031" cy="344903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8605A0E4-5BCB-4110-8003-9E884736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Возврат кредита (займа) производится из прибыли кооператива,</a:t>
            </a:r>
          </a:p>
          <a:p>
            <a:r>
              <a:rPr lang="en-US" sz="2400"/>
              <a:t>Прибыль кооператива имеет источником недоплату за принятую продукцию,</a:t>
            </a:r>
          </a:p>
          <a:p>
            <a:r>
              <a:rPr lang="en-US" sz="2400"/>
              <a:t>Условия кредита не должны перевесить выгоды от создания кооператива</a:t>
            </a:r>
          </a:p>
        </p:txBody>
      </p:sp>
    </p:spTree>
    <p:extLst>
      <p:ext uri="{BB962C8B-B14F-4D97-AF65-F5344CB8AC3E}">
        <p14:creationId xmlns:p14="http://schemas.microsoft.com/office/powerpoint/2010/main" val="299748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0F75ED-9473-4D5C-BDC5-0E1BF3E1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Использование государственной поддержки (например, цель – покупка молоковоза)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9304DCF-87F3-4C23-B74D-6D20C49E11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556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946B6-53DF-48D3-AD5E-EC9AFF2B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Источники средств </a:t>
            </a:r>
            <a:r>
              <a:rPr lang="ru-RU" dirty="0" err="1"/>
              <a:t>СПоК</a:t>
            </a:r>
            <a:r>
              <a:rPr lang="ru-RU" dirty="0"/>
              <a:t> те же, что у отдельного сельскохозяйственного товаропроизводителя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91A33A-2034-44CF-98B4-ACAEDF4046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43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AC84E1C-BD94-4752-8FF9-18772064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Чтобы создать объект, нужно мобилизовать средства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E8435F6-B072-4315-878F-CC46EE123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/>
              <a:t>Объект создаёт одно хозяйство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104F25A3-A1C2-4E23-BA6C-0B9E4086D7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5" y="2962655"/>
            <a:ext cx="4986291" cy="3278487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8A200C81-B53D-4720-B9D1-35F70CCBD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Объект создаёт сообщество (кооператив)</a:t>
            </a:r>
          </a:p>
        </p:txBody>
      </p:sp>
      <p:pic>
        <p:nvPicPr>
          <p:cNvPr id="13" name="Объект 12" descr="Изображение выглядит как мужчина, сидит, держит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C8198153-C8E9-47A3-8D31-BFC95BCF44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49" y="2962654"/>
            <a:ext cx="4926688" cy="3278487"/>
          </a:xfrm>
        </p:spPr>
      </p:pic>
    </p:spTree>
    <p:extLst>
      <p:ext uri="{BB962C8B-B14F-4D97-AF65-F5344CB8AC3E}">
        <p14:creationId xmlns:p14="http://schemas.microsoft.com/office/powerpoint/2010/main" val="351911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7DAC6C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5B23AA9-EF6C-485E-9BC4-FE32E256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/>
              <a:t>Мобилизация средств в кооперативе – получение обязательных паевых взносов членов</a:t>
            </a:r>
          </a:p>
        </p:txBody>
      </p:sp>
      <p:pic>
        <p:nvPicPr>
          <p:cNvPr id="11" name="Объект 10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15F55725-1E5D-49B8-8D7C-749178CBE7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2934410"/>
            <a:ext cx="4309533" cy="3146122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35208E01-B1EB-491C-93A6-609B44A3A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Обязательные</a:t>
            </a:r>
            <a:r>
              <a:rPr lang="en-US" sz="2400" dirty="0"/>
              <a:t> </a:t>
            </a:r>
            <a:r>
              <a:rPr lang="en-US" sz="2400" dirty="0" err="1"/>
              <a:t>паевые</a:t>
            </a:r>
            <a:r>
              <a:rPr lang="en-US" sz="2400" dirty="0"/>
              <a:t> </a:t>
            </a:r>
            <a:r>
              <a:rPr lang="en-US" sz="2400" dirty="0" err="1"/>
              <a:t>взносы</a:t>
            </a:r>
            <a:r>
              <a:rPr lang="en-US" sz="2400" dirty="0"/>
              <a:t> в </a:t>
            </a:r>
            <a:r>
              <a:rPr lang="en-US" sz="2400" dirty="0" err="1"/>
              <a:t>производственном</a:t>
            </a:r>
            <a:r>
              <a:rPr lang="en-US" sz="2400" dirty="0"/>
              <a:t> </a:t>
            </a:r>
            <a:r>
              <a:rPr lang="en-US" sz="2400" dirty="0" err="1"/>
              <a:t>кооперативе</a:t>
            </a:r>
            <a:r>
              <a:rPr lang="en-US" sz="2400" dirty="0"/>
              <a:t> </a:t>
            </a:r>
            <a:r>
              <a:rPr lang="en-US" sz="2400" dirty="0" err="1"/>
              <a:t>устанавливаются</a:t>
            </a:r>
            <a:r>
              <a:rPr lang="en-US" sz="2400" dirty="0"/>
              <a:t> в </a:t>
            </a:r>
            <a:r>
              <a:rPr lang="en-US" sz="2400" dirty="0" err="1"/>
              <a:t>равных</a:t>
            </a:r>
            <a:r>
              <a:rPr lang="en-US" sz="2400" dirty="0"/>
              <a:t> </a:t>
            </a:r>
            <a:r>
              <a:rPr lang="en-US" sz="2400" dirty="0" err="1"/>
              <a:t>размерах</a:t>
            </a:r>
            <a:r>
              <a:rPr lang="en-US" sz="2400" dirty="0"/>
              <a:t>, а в </a:t>
            </a:r>
            <a:r>
              <a:rPr lang="en-US" sz="2400" dirty="0" err="1"/>
              <a:t>потребительском</a:t>
            </a:r>
            <a:r>
              <a:rPr lang="en-US" sz="2400" dirty="0"/>
              <a:t> </a:t>
            </a:r>
            <a:r>
              <a:rPr lang="en-US" sz="2400" dirty="0" err="1"/>
              <a:t>кооперативе</a:t>
            </a:r>
            <a:r>
              <a:rPr lang="en-US" sz="2400" dirty="0"/>
              <a:t> - </a:t>
            </a:r>
            <a:r>
              <a:rPr lang="en-US" sz="2400" dirty="0" err="1"/>
              <a:t>пропорционально</a:t>
            </a:r>
            <a:r>
              <a:rPr lang="en-US" sz="2400" dirty="0"/>
              <a:t> </a:t>
            </a:r>
            <a:r>
              <a:rPr lang="en-US" sz="2400" dirty="0" err="1"/>
              <a:t>предполагаемому</a:t>
            </a:r>
            <a:r>
              <a:rPr lang="en-US" sz="2400" dirty="0"/>
              <a:t> </a:t>
            </a:r>
            <a:r>
              <a:rPr lang="en-US" sz="2400" dirty="0" err="1"/>
              <a:t>объему</a:t>
            </a:r>
            <a:r>
              <a:rPr lang="en-US" sz="2400" dirty="0"/>
              <a:t> </a:t>
            </a:r>
            <a:r>
              <a:rPr lang="en-US" sz="2400" dirty="0" err="1"/>
              <a:t>участия</a:t>
            </a:r>
            <a:r>
              <a:rPr lang="en-US" sz="2400" dirty="0"/>
              <a:t> </a:t>
            </a:r>
            <a:r>
              <a:rPr lang="en-US" sz="2400" dirty="0" err="1"/>
              <a:t>члена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 в </a:t>
            </a:r>
            <a:r>
              <a:rPr lang="en-US" sz="2400" dirty="0" err="1"/>
              <a:t>хозяйственной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 </a:t>
            </a:r>
            <a:r>
              <a:rPr lang="en-US" sz="2400" dirty="0" err="1"/>
              <a:t>данного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.</a:t>
            </a:r>
          </a:p>
          <a:p>
            <a:pPr marL="0" indent="0" algn="r">
              <a:buNone/>
            </a:pPr>
            <a:r>
              <a:rPr lang="en-US" sz="2400" dirty="0"/>
              <a:t>(ФЗ «О </a:t>
            </a:r>
            <a:r>
              <a:rPr lang="en-US" sz="2400" dirty="0" err="1"/>
              <a:t>сельскохозяйственной</a:t>
            </a:r>
            <a:r>
              <a:rPr lang="en-US" sz="2400" dirty="0"/>
              <a:t> </a:t>
            </a:r>
            <a:r>
              <a:rPr lang="en-US" sz="2400" dirty="0" err="1"/>
              <a:t>кооперации</a:t>
            </a:r>
            <a:r>
              <a:rPr lang="en-US" sz="2400" dirty="0"/>
              <a:t>», </a:t>
            </a:r>
            <a:r>
              <a:rPr lang="en-US" sz="2400" dirty="0" err="1"/>
              <a:t>ст</a:t>
            </a:r>
            <a:r>
              <a:rPr lang="en-US" sz="2400" dirty="0"/>
              <a:t>. 35)</a:t>
            </a:r>
          </a:p>
        </p:txBody>
      </p:sp>
    </p:spTree>
    <p:extLst>
      <p:ext uri="{BB962C8B-B14F-4D97-AF65-F5344CB8AC3E}">
        <p14:creationId xmlns:p14="http://schemas.microsoft.com/office/powerpoint/2010/main" val="217743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6DFFA-40D9-415D-9349-5BD5BBE0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Пример: паевой фонд кооператива создаётся для приобретения молоковоза за 3 млн. руб.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D210C38-FF01-420D-9811-7E41B14011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991149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510061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88874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19419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Участник </a:t>
                      </a:r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коров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 хозяйственного участия,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Объём вложений</a:t>
                      </a:r>
                      <a:endParaRPr lang="en-US" dirty="0"/>
                    </a:p>
                    <a:p>
                      <a:pPr algn="ctr"/>
                      <a:r>
                        <a:rPr lang="ru-RU" dirty="0"/>
                        <a:t>(3 млн. руб. * </a:t>
                      </a:r>
                      <a:r>
                        <a:rPr lang="en-US" dirty="0"/>
                        <a:t>k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61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1 200 000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2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8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90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65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3 000 000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7941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3DAABA-CA78-4FF9-93C9-4AD589E8DF30}"/>
              </a:ext>
            </a:extLst>
          </p:cNvPr>
          <p:cNvSpPr txBox="1"/>
          <p:nvPr/>
        </p:nvSpPr>
        <p:spPr>
          <a:xfrm>
            <a:off x="717452" y="543012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Основа для пропорции (принцип хозяйственного участия) – количество голов коров у члена кооператива (3 000 000 : 250 = 12 000 руб. / 1 гол)</a:t>
            </a:r>
          </a:p>
        </p:txBody>
      </p:sp>
    </p:spTree>
    <p:extLst>
      <p:ext uri="{BB962C8B-B14F-4D97-AF65-F5344CB8AC3E}">
        <p14:creationId xmlns:p14="http://schemas.microsoft.com/office/powerpoint/2010/main" val="175744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356F4602-EAE9-46B6-ABA0-A7D02760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Обязательный паевой взнос – не постоянная величина</a:t>
            </a:r>
          </a:p>
        </p:txBody>
      </p:sp>
      <p:sp>
        <p:nvSpPr>
          <p:cNvPr id="10243" name="Объект 3">
            <a:extLst>
              <a:ext uri="{FF2B5EF4-FFF2-40B4-BE49-F238E27FC236}">
                <a16:creationId xmlns:a16="http://schemas.microsoft.com/office/drawing/2014/main" id="{868090C6-E41E-4F36-8F56-336DFDEFB3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СПоК в составе 5 КФХ приобрёл трактор МТЗ-82 за 1200 тыс. руб. (все фермеры имеют равные участки). Один пай составляет 1200/5 = 240 тыс. руб.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79FB4DC-8201-4FBD-8B30-BF6E883CA50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600200"/>
          <a:ext cx="4038600" cy="3134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Член кооператива</a:t>
                      </a:r>
                    </a:p>
                  </a:txBody>
                  <a:tcPr marT="45714" marB="4571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ОПВ (тыс. руб.)</a:t>
                      </a:r>
                    </a:p>
                  </a:txBody>
                  <a:tcPr marT="45714" marB="45714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1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2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3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4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5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Всего паевой фонд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1200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>
            <a:extLst>
              <a:ext uri="{FF2B5EF4-FFF2-40B4-BE49-F238E27FC236}">
                <a16:creationId xmlns:a16="http://schemas.microsoft.com/office/drawing/2014/main" id="{74B426E7-72B1-4FEC-9B1C-8F8D1AFB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В кооператив принят новый фермер (шестой), с участком той же площади</a:t>
            </a:r>
            <a:r>
              <a:rPr lang="ru-RU" altLang="ru-RU"/>
              <a:t> </a:t>
            </a:r>
          </a:p>
        </p:txBody>
      </p:sp>
      <p:sp>
        <p:nvSpPr>
          <p:cNvPr id="11267" name="Текст 5">
            <a:extLst>
              <a:ext uri="{FF2B5EF4-FFF2-40B4-BE49-F238E27FC236}">
                <a16:creationId xmlns:a16="http://schemas.microsoft.com/office/drawing/2014/main" id="{FBEA22C6-B7A7-4889-B01F-4A35FD967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altLang="ru-RU" dirty="0"/>
              <a:t>Паевой фонд решено не увеличивать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C08A5BC-B615-4704-9303-CBAD1467D63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3127375"/>
          <a:ext cx="493712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6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Член </a:t>
                      </a:r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 marL="111740" marR="11174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Доплата (возврат)</a:t>
                      </a:r>
                    </a:p>
                  </a:txBody>
                  <a:tcPr marL="111740" marR="11174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ОПВ (тыс. руб.)</a:t>
                      </a:r>
                    </a:p>
                  </a:txBody>
                  <a:tcPr marL="111740" marR="11174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1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2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3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4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5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6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+ 200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06" name="Текст 7">
            <a:extLst>
              <a:ext uri="{FF2B5EF4-FFF2-40B4-BE49-F238E27FC236}">
                <a16:creationId xmlns:a16="http://schemas.microsoft.com/office/drawing/2014/main" id="{A8D203E1-E6FE-4457-BB3A-69A1AC171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altLang="ru-RU"/>
              <a:t>ПФ увеличивается, куплено оборудование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223C92D-8F8F-4355-B0E7-2BBE28A470E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419850" y="3127375"/>
          <a:ext cx="4937124" cy="323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Член </a:t>
                      </a:r>
                      <a:r>
                        <a:rPr lang="ru-RU" sz="1800" dirty="0" err="1"/>
                        <a:t>СПоК</a:t>
                      </a:r>
                      <a:endParaRPr lang="ru-RU" sz="1800" dirty="0"/>
                    </a:p>
                  </a:txBody>
                  <a:tcPr marL="111696" marR="111696" marT="45710" marB="4571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Доплата (возврат)</a:t>
                      </a:r>
                    </a:p>
                  </a:txBody>
                  <a:tcPr marL="111696" marR="111696" marT="45710" marB="4571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ОПВ (тыс. руб.)</a:t>
                      </a:r>
                    </a:p>
                  </a:txBody>
                  <a:tcPr marL="111696" marR="111696" marT="45710" marB="4571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1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800" dirty="0"/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2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3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4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5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6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+ 240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ВСЕГО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1440</a:t>
                      </a: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>
            <a:extLst>
              <a:ext uri="{FF2B5EF4-FFF2-40B4-BE49-F238E27FC236}">
                <a16:creationId xmlns:a16="http://schemas.microsoft.com/office/drawing/2014/main" id="{C91FFEB2-DF07-4FB6-9E9A-DD46D6E8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Документирование (учёт) паевых взносов и паевого фонда</a:t>
            </a:r>
          </a:p>
        </p:txBody>
      </p:sp>
      <p:sp>
        <p:nvSpPr>
          <p:cNvPr id="12291" name="Текст 4">
            <a:extLst>
              <a:ext uri="{FF2B5EF4-FFF2-40B4-BE49-F238E27FC236}">
                <a16:creationId xmlns:a16="http://schemas.microsoft.com/office/drawing/2014/main" id="{916E5BED-3B9B-4165-945D-D963499B1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E45A4C"/>
          </a:solidFill>
        </p:spPr>
        <p:txBody>
          <a:bodyPr/>
          <a:lstStyle/>
          <a:p>
            <a:pPr algn="ctr"/>
            <a:r>
              <a:rPr lang="ru-RU" altLang="ru-RU"/>
              <a:t>Паевые взносы и паевой фонд не отражаются</a:t>
            </a:r>
          </a:p>
        </p:txBody>
      </p:sp>
      <p:sp>
        <p:nvSpPr>
          <p:cNvPr id="12292" name="Объект 5">
            <a:extLst>
              <a:ext uri="{FF2B5EF4-FFF2-40B4-BE49-F238E27FC236}">
                <a16:creationId xmlns:a16="http://schemas.microsoft.com/office/drawing/2014/main" id="{A737AA58-3804-4A2C-80AD-B2993FE378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altLang="ru-RU" dirty="0"/>
              <a:t>В заявлении на государственную регистрацию Р11001,</a:t>
            </a:r>
          </a:p>
          <a:p>
            <a:r>
              <a:rPr lang="ru-RU" altLang="ru-RU" dirty="0"/>
              <a:t>В Уставе (при этом в Уставе нужно отразить </a:t>
            </a:r>
            <a:r>
              <a:rPr lang="ru-RU" altLang="ru-RU" i="1" dirty="0"/>
              <a:t>принцип</a:t>
            </a:r>
            <a:r>
              <a:rPr lang="ru-RU" altLang="ru-RU" dirty="0"/>
              <a:t> формирования, например: «фиксированная величина на каждый гектар земли / голову КРС члена кооператива»)</a:t>
            </a:r>
          </a:p>
        </p:txBody>
      </p:sp>
      <p:sp>
        <p:nvSpPr>
          <p:cNvPr id="12293" name="Текст 6">
            <a:extLst>
              <a:ext uri="{FF2B5EF4-FFF2-40B4-BE49-F238E27FC236}">
                <a16:creationId xmlns:a16="http://schemas.microsoft.com/office/drawing/2014/main" id="{A225108D-E1BC-44CC-846C-7A28ED47D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altLang="ru-RU"/>
              <a:t>Паевые взносы и паевой фонд отражаются</a:t>
            </a:r>
          </a:p>
        </p:txBody>
      </p:sp>
      <p:sp>
        <p:nvSpPr>
          <p:cNvPr id="12294" name="Объект 7">
            <a:extLst>
              <a:ext uri="{FF2B5EF4-FFF2-40B4-BE49-F238E27FC236}">
                <a16:creationId xmlns:a16="http://schemas.microsoft.com/office/drawing/2014/main" id="{0ABEEBB5-AC59-4BC1-94F2-819E3152E2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altLang="ru-RU"/>
              <a:t>В протоколах общего собрания (расшифровывается принцип Устава, например «10000 руб. на 1 га земли / голову КРС),</a:t>
            </a:r>
          </a:p>
          <a:p>
            <a:r>
              <a:rPr lang="ru-RU" altLang="ru-RU"/>
              <a:t>В реестре членов кооператива,</a:t>
            </a:r>
          </a:p>
          <a:p>
            <a:r>
              <a:rPr lang="ru-RU" altLang="ru-RU"/>
              <a:t>В членских книжках,</a:t>
            </a:r>
          </a:p>
          <a:p>
            <a:r>
              <a:rPr lang="ru-RU" altLang="ru-RU"/>
              <a:t>В бухгалтерском учёте и бухгалтерской (финансовой) отчётности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3424"/>
      </a:dk2>
      <a:lt2>
        <a:srgbClr val="E6E2E8"/>
      </a:lt2>
      <a:accent1>
        <a:srgbClr val="7DAC6C"/>
      </a:accent1>
      <a:accent2>
        <a:srgbClr val="8FA958"/>
      </a:accent2>
      <a:accent3>
        <a:srgbClr val="A9A36A"/>
      </a:accent3>
      <a:accent4>
        <a:srgbClr val="CB9665"/>
      </a:accent4>
      <a:accent5>
        <a:srgbClr val="D68B86"/>
      </a:accent5>
      <a:accent6>
        <a:srgbClr val="CD6B8E"/>
      </a:accent6>
      <a:hlink>
        <a:srgbClr val="9E6DB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1254</Words>
  <Application>Microsoft Office PowerPoint</Application>
  <PresentationFormat>Широкоэкранный</PresentationFormat>
  <Paragraphs>237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Elephant</vt:lpstr>
      <vt:lpstr>BrushVTI</vt:lpstr>
      <vt:lpstr>Паевой фонд сельскохозяйственного потребительского кооператива: формирование, изменения</vt:lpstr>
      <vt:lpstr>Для того, чтобы начать деятельность, кооперативу нужно имущество. Чтобы приобрести имущество, нужны средства. На какие источники средств может рассчитывать кооператив?</vt:lpstr>
      <vt:lpstr>Источники средств СПоК те же, что у отдельного сельскохозяйственного товаропроизводителя</vt:lpstr>
      <vt:lpstr>Чтобы создать объект, нужно мобилизовать средства</vt:lpstr>
      <vt:lpstr>Мобилизация средств в кооперативе – получение обязательных паевых взносов членов</vt:lpstr>
      <vt:lpstr>Пример: паевой фонд кооператива создаётся для приобретения молоковоза за 3 млн. руб.</vt:lpstr>
      <vt:lpstr>Обязательный паевой взнос – не постоянная величина</vt:lpstr>
      <vt:lpstr>В кооператив принят новый фермер (шестой), с участком той же площади </vt:lpstr>
      <vt:lpstr>Документирование (учёт) паевых взносов и паевого фонда</vt:lpstr>
      <vt:lpstr>Счет 80 «Паевой фонд»</vt:lpstr>
      <vt:lpstr>Реестр членов (пример)</vt:lpstr>
      <vt:lpstr>Членская книжка (пример)</vt:lpstr>
      <vt:lpstr>Паевой фонд – «делимый»</vt:lpstr>
      <vt:lpstr>При выходе из кооператива паевой взнос возвращается</vt:lpstr>
      <vt:lpstr>Возврат паевого взноса – в денежной форме</vt:lpstr>
      <vt:lpstr>Паевой взнос возвращается без индексации</vt:lpstr>
      <vt:lpstr>Можно внести паевой взнос имуществом?</vt:lpstr>
      <vt:lpstr>А если всё же экономический смысл во внесении взноса в денежной форме есть (например, земля промышленного назначения)?</vt:lpstr>
      <vt:lpstr>Дополнительный паевой взнос в сельскохозяйственном потребительском кооперативе, как правило, инструмент ненужный</vt:lpstr>
      <vt:lpstr>Вопросы, связанные с паевым фондом, которые нужно обсудить до создания кооператива</vt:lpstr>
      <vt:lpstr>Способы объединения средств членов кооператива</vt:lpstr>
      <vt:lpstr>Признаки неделимого фонда кооператива</vt:lpstr>
      <vt:lpstr>Что нужно иметь в виду при привлечении заёмных средств</vt:lpstr>
      <vt:lpstr>Использование государственной поддержки (например, цель – покупка молоковоза)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Паевой фонд сельскохозяйственного потребительского кооператива: формирование, изменения</dc:title>
  <dc:creator>euser519</dc:creator>
  <cp:lastModifiedBy>Морозов Андрей</cp:lastModifiedBy>
  <cp:revision>8</cp:revision>
  <dcterms:created xsi:type="dcterms:W3CDTF">2020-04-19T10:54:58Z</dcterms:created>
  <dcterms:modified xsi:type="dcterms:W3CDTF">2022-02-26T16:14:03Z</dcterms:modified>
</cp:coreProperties>
</file>