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307" r:id="rId3"/>
    <p:sldId id="308" r:id="rId4"/>
    <p:sldId id="1251" r:id="rId5"/>
    <p:sldId id="309" r:id="rId6"/>
    <p:sldId id="330" r:id="rId7"/>
    <p:sldId id="1240" r:id="rId8"/>
    <p:sldId id="374" r:id="rId9"/>
    <p:sldId id="375" r:id="rId10"/>
    <p:sldId id="1241" r:id="rId11"/>
    <p:sldId id="1242" r:id="rId12"/>
    <p:sldId id="344" r:id="rId13"/>
    <p:sldId id="1245" r:id="rId14"/>
    <p:sldId id="1246" r:id="rId15"/>
    <p:sldId id="1247" r:id="rId16"/>
    <p:sldId id="1249" r:id="rId17"/>
    <p:sldId id="1248" r:id="rId18"/>
    <p:sldId id="125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5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9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CB38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9F91E-C023-48F3-BE8E-27E2F837F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057" y="650737"/>
            <a:ext cx="5983309" cy="2678333"/>
          </a:xfrm>
        </p:spPr>
        <p:txBody>
          <a:bodyPr anchor="ctr">
            <a:normAutofit/>
          </a:bodyPr>
          <a:lstStyle/>
          <a:p>
            <a:pPr algn="ctr"/>
            <a:r>
              <a:rPr lang="ru-RU" sz="3800" dirty="0"/>
              <a:t>Прибыль и убытки в сельскохозяйственном потребительском кооперативе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4E7C1D-5AA0-4492-8D49-6110427C2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1094" y="3572612"/>
            <a:ext cx="4390433" cy="2678333"/>
          </a:xfrm>
        </p:spPr>
        <p:txBody>
          <a:bodyPr anchor="ctr">
            <a:normAutofit/>
          </a:bodyPr>
          <a:lstStyle/>
          <a:p>
            <a:pPr algn="ctr"/>
            <a:r>
              <a:rPr lang="ru-RU" sz="2100" dirty="0"/>
              <a:t>Методические материалы для руководителей и специалистов </a:t>
            </a:r>
            <a:r>
              <a:rPr lang="ru-RU" sz="2100" dirty="0" err="1"/>
              <a:t>СПоК</a:t>
            </a:r>
            <a:endParaRPr lang="ru-RU" sz="2100" dirty="0"/>
          </a:p>
          <a:p>
            <a:pPr algn="ctr"/>
            <a:r>
              <a:rPr lang="ru-RU" sz="2100"/>
              <a:t>2022 г</a:t>
            </a:r>
            <a:r>
              <a:rPr lang="ru-RU" sz="2100" dirty="0"/>
              <a:t>.</a:t>
            </a:r>
            <a:endParaRPr lang="ru-RU" sz="1100" dirty="0"/>
          </a:p>
        </p:txBody>
      </p:sp>
      <p:pic>
        <p:nvPicPr>
          <p:cNvPr id="4" name="Picture 3" descr="Изображение выглядит как стол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6873AAD-0EAC-4F2E-BB8C-1A6C3DECF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2264" y="2973789"/>
            <a:ext cx="4410736" cy="31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9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4D70D2-A90A-481C-9186-4A705F88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Правовая коллизия в отношении возможности распределения прибыли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E9D51F-AB28-46E3-860E-00B054DF4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13234" cy="95097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Гражданский Кодекс РФ, ст. 50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A2525B-76E9-49FF-A5CD-F4094D8A4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13234" cy="306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1. Юридическими лицами могут быть организации, преследующие извлечение прибыли в качестве основной цели своей деятельности (коммерческие организации) либо не имеющие извлечение прибыли в качестве такой цели и не распределяющие полученную прибыль между участниками (некоммерческие организации).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2957DD7-F6EA-4962-B7C7-A488F9839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9631" y="2011680"/>
            <a:ext cx="7277217" cy="9509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ФЗ «О сельскохозяйственной кооперации», ст. 36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B63A346-82B6-4B58-8C45-015637100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9631" y="3127248"/>
            <a:ext cx="7277217" cy="3063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1. Прибыль кооператива, определяемая по данным бухгалтерской (финансовой) отчетности и остающаяся после уплаты налогов, сборов и обязательных платежей, распределяется следующим образом:</a:t>
            </a:r>
          </a:p>
          <a:p>
            <a:pPr marL="0" indent="0">
              <a:buNone/>
            </a:pPr>
            <a:r>
              <a:rPr lang="ru-RU" sz="1400" dirty="0"/>
              <a:t>...4) на выплату причитающихся по дополнительным паевым взносам членов и паевым взносам ассоциированных членов кооператива дивидендов и премирование членов кооператива и его работников, общая сумма которых не должна превышать 30 процентов от прибыли кооператива, подлежащей распределению;</a:t>
            </a:r>
          </a:p>
          <a:p>
            <a:pPr marL="0" indent="0">
              <a:buNone/>
            </a:pPr>
            <a:r>
              <a:rPr lang="ru-RU" sz="1400" dirty="0"/>
              <a:t>5) на кооперативные выплаты.</a:t>
            </a:r>
          </a:p>
          <a:p>
            <a:pPr marL="0" indent="0">
              <a:buNone/>
            </a:pPr>
            <a:r>
              <a:rPr lang="ru-RU" sz="1400" dirty="0"/>
              <a:t>2. Кооперативные выплаты между членами производственного кооператива распределяются пропорционально оплате их труда в кооперативе за год, между членами потребительского кооператива - пропорционально доле их участия в хозяйственной деятельности кооператива.</a:t>
            </a:r>
          </a:p>
        </p:txBody>
      </p:sp>
    </p:spTree>
    <p:extLst>
      <p:ext uri="{BB962C8B-B14F-4D97-AF65-F5344CB8AC3E}">
        <p14:creationId xmlns:p14="http://schemas.microsoft.com/office/powerpoint/2010/main" val="378966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6D5D678-47C5-4978-8BA1-76AB129B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Модель распределения прибыли согласно Закону «О сельскохозяйственной кооперации»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6870781-6426-4CEC-80EC-6A0B45709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784025"/>
              </p:ext>
            </p:extLst>
          </p:nvPr>
        </p:nvGraphicFramePr>
        <p:xfrm>
          <a:off x="838200" y="2011363"/>
          <a:ext cx="10515600" cy="368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2720716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254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Направление распределения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408708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погашение просроченных долгов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25573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резервный фонд и иные неделимые фонды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14788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выплату дивидендов и премирование членов кооператива (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находится в противоречии с действующей редакцией ГК РФ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более 30% от прибыли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7980821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кооперативные выплаты (</a:t>
                      </a: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находится в противоречии с действующей редакцией ГК РФ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):</a:t>
                      </a:r>
                    </a:p>
                  </a:txBody>
                  <a:tcPr marT="45710" marB="4571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пополнение приращенного пая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менее 70% от суммы кооперативных выплат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51684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выплаты членам кооператива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кооперативных выплат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5078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75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DCC4AAA3-DDAF-4C54-80D5-3A2D9C1A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Стратегии кооператива в отношении прибыли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B6C9FB99-D25B-4AE5-909E-3C563B099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/>
              <a:t>Не допускать образования прибыли (оказывать услуги по себестоимости);</a:t>
            </a:r>
          </a:p>
          <a:p>
            <a:r>
              <a:rPr lang="ru-RU" altLang="ru-RU" sz="2400" dirty="0"/>
              <a:t>Откорректировать цену сделок со всеми членами по завершении цикла хозяйственных операций (повысить закупочные цены, возвратить переплату по ценам за поставленные товары или оказанные услуги);</a:t>
            </a:r>
          </a:p>
          <a:p>
            <a:r>
              <a:rPr lang="ru-RU" altLang="ru-RU" sz="2400" dirty="0"/>
              <a:t>Распределить полученную прибыль в неделимые фонды, которые могут быть израсходованы или на накопление, или на оказание в будущем услуг на более выгодных условиях.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1F83AE-E78F-45E4-98F1-67D9F2F2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Убыток кооператива не имеет своей «кооперативной» специфики</a:t>
            </a:r>
          </a:p>
        </p:txBody>
      </p:sp>
      <p:pic>
        <p:nvPicPr>
          <p:cNvPr id="8" name="Объект 7" descr="Изображение выглядит как человек, держит, внутренний, рука&#10;&#10;Автоматически созданное описание">
            <a:extLst>
              <a:ext uri="{FF2B5EF4-FFF2-40B4-BE49-F238E27FC236}">
                <a16:creationId xmlns:a16="http://schemas.microsoft.com/office/drawing/2014/main" id="{B639C654-B696-4FF0-823B-19FE58242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r="15520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AA17A74-5C3C-423E-8C4D-51A14550D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/>
              <a:t>Неточность</a:t>
            </a:r>
            <a:r>
              <a:rPr lang="en-US" sz="3200" dirty="0"/>
              <a:t> </a:t>
            </a:r>
            <a:r>
              <a:rPr lang="en-US" sz="3200" dirty="0" err="1"/>
              <a:t>планирования</a:t>
            </a:r>
            <a:r>
              <a:rPr lang="en-US" sz="3200" dirty="0"/>
              <a:t>,</a:t>
            </a:r>
          </a:p>
          <a:p>
            <a:r>
              <a:rPr lang="en-US" sz="3200" dirty="0" err="1"/>
              <a:t>Возникновение</a:t>
            </a:r>
            <a:r>
              <a:rPr lang="en-US" sz="3200" dirty="0"/>
              <a:t> </a:t>
            </a:r>
            <a:r>
              <a:rPr lang="en-US" sz="3200" dirty="0" err="1"/>
              <a:t>затруднительных</a:t>
            </a:r>
            <a:r>
              <a:rPr lang="en-US" sz="3200" dirty="0"/>
              <a:t> </a:t>
            </a:r>
            <a:r>
              <a:rPr lang="en-US" sz="3200" dirty="0" err="1"/>
              <a:t>обстоятельств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92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FD3CD-238B-4DD6-8EC8-0822D857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покрытия убытков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3B72B-AED2-4109-8592-FFBBF1DA22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3. Члены потребительского кооператива обязаны в течение трех месяцев после утверждения годовой бухгалтерской (финансовой) отчетности покрыть образовавшиеся убытки за счет </a:t>
            </a:r>
            <a:r>
              <a:rPr lang="ru-RU" sz="1600" b="1" dirty="0"/>
              <a:t>резервного фонда</a:t>
            </a:r>
            <a:r>
              <a:rPr lang="ru-RU" sz="1600" dirty="0"/>
              <a:t> кооператива либо </a:t>
            </a:r>
            <a:r>
              <a:rPr lang="ru-RU" sz="1600" b="1" dirty="0"/>
              <a:t>путем внесения дополнительных взносов</a:t>
            </a:r>
            <a:r>
              <a:rPr lang="ru-RU" sz="1600" dirty="0"/>
              <a:t>. В случае невыполнения этой обязанности кооператив может быть ликвидирован в судебном порядке по требованию кредиторов. Члены потребительского кооператива солидарно несут субсидиарную ответственность по его обязательствам в пределах невнесенной части дополнительного взноса каждого из членов кооператива. (ФЗ «О сельскохозяйственной кооперации», ст. 37)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D21E0-0577-405C-85A9-A484C73461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Годовое общее собрание должно принять решения:</a:t>
            </a:r>
          </a:p>
          <a:p>
            <a:r>
              <a:rPr lang="ru-RU" dirty="0"/>
              <a:t>Об использовании средств резервного фонда,</a:t>
            </a:r>
          </a:p>
          <a:p>
            <a:r>
              <a:rPr lang="ru-RU" dirty="0"/>
              <a:t>О сборе взносов на покрытие убытка.</a:t>
            </a:r>
          </a:p>
        </p:txBody>
      </p:sp>
    </p:spTree>
    <p:extLst>
      <p:ext uri="{BB962C8B-B14F-4D97-AF65-F5344CB8AC3E}">
        <p14:creationId xmlns:p14="http://schemas.microsoft.com/office/powerpoint/2010/main" val="338979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C7D28-51DF-4BF4-87D1-56D40D44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Бухгалтерские проводки по покрытию убытка кооператива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A10129C-303C-40C6-8B1B-866BC4620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791808"/>
              </p:ext>
            </p:extLst>
          </p:nvPr>
        </p:nvGraphicFramePr>
        <p:xfrm>
          <a:off x="838200" y="2011363"/>
          <a:ext cx="10515597" cy="232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431">
                  <a:extLst>
                    <a:ext uri="{9D8B030D-6E8A-4147-A177-3AD203B41FA5}">
                      <a16:colId xmlns:a16="http://schemas.microsoft.com/office/drawing/2014/main" val="2685149947"/>
                    </a:ext>
                  </a:extLst>
                </a:gridCol>
                <a:gridCol w="1308295">
                  <a:extLst>
                    <a:ext uri="{9D8B030D-6E8A-4147-A177-3AD203B41FA5}">
                      <a16:colId xmlns:a16="http://schemas.microsoft.com/office/drawing/2014/main" val="4207816622"/>
                    </a:ext>
                  </a:extLst>
                </a:gridCol>
                <a:gridCol w="1393871">
                  <a:extLst>
                    <a:ext uri="{9D8B030D-6E8A-4147-A177-3AD203B41FA5}">
                      <a16:colId xmlns:a16="http://schemas.microsoft.com/office/drawing/2014/main" val="2905475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хозяйственной операции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Дт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Кт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423616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Отражены обязательства членов кооператива по погашению убытка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38457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Внесены средства членов в счет погашения убытка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50, 51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83281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Убыток погашен за счет средств резервного фонда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6508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97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2B39-A919-4F73-96B1-D2B6EE9E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/>
              <a:t>Миф</a:t>
            </a:r>
            <a:r>
              <a:rPr lang="en-US" sz="3100" dirty="0"/>
              <a:t> 1</a:t>
            </a:r>
            <a:r>
              <a:rPr lang="ru-RU" sz="3100" dirty="0"/>
              <a:t> – о цели вступления в кооператив</a:t>
            </a:r>
            <a:endParaRPr lang="en-US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E863D-34BB-4738-ACAA-4C5F62A8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Смысл</a:t>
            </a:r>
            <a:r>
              <a:rPr lang="en-US" sz="1600" dirty="0"/>
              <a:t> </a:t>
            </a:r>
            <a:r>
              <a:rPr lang="en-US" sz="1600" dirty="0" err="1"/>
              <a:t>вступления</a:t>
            </a:r>
            <a:r>
              <a:rPr lang="en-US" sz="1600" dirty="0"/>
              <a:t> в </a:t>
            </a:r>
            <a:r>
              <a:rPr lang="en-US" sz="1600" dirty="0" err="1"/>
              <a:t>кооператив</a:t>
            </a:r>
            <a:r>
              <a:rPr lang="en-US" sz="1600" dirty="0"/>
              <a:t> – </a:t>
            </a:r>
            <a:r>
              <a:rPr lang="en-US" sz="1600" dirty="0" err="1"/>
              <a:t>получение</a:t>
            </a:r>
            <a:r>
              <a:rPr lang="en-US" sz="1600" dirty="0"/>
              <a:t> </a:t>
            </a:r>
            <a:r>
              <a:rPr lang="en-US" sz="1600" dirty="0" err="1"/>
              <a:t>прибыли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его</a:t>
            </a:r>
            <a:r>
              <a:rPr lang="en-US" sz="1600" dirty="0"/>
              <a:t> </a:t>
            </a:r>
            <a:r>
              <a:rPr lang="en-US" sz="1600" dirty="0" err="1"/>
              <a:t>деятельности</a:t>
            </a:r>
            <a:r>
              <a:rPr lang="en-US" sz="1600" dirty="0"/>
              <a:t> (</a:t>
            </a:r>
            <a:r>
              <a:rPr lang="en-US" sz="1600" dirty="0" err="1"/>
              <a:t>дивидендов</a:t>
            </a:r>
            <a:r>
              <a:rPr lang="en-US" sz="1600" dirty="0"/>
              <a:t>)</a:t>
            </a:r>
          </a:p>
          <a:p>
            <a:pPr marL="0">
              <a:lnSpc>
                <a:spcPct val="90000"/>
              </a:lnSpc>
            </a:pPr>
            <a:r>
              <a:rPr lang="en-US" sz="1600" dirty="0"/>
              <a:t>В </a:t>
            </a:r>
            <a:r>
              <a:rPr lang="en-US" sz="1600" dirty="0" err="1"/>
              <a:t>действительности</a:t>
            </a:r>
            <a:r>
              <a:rPr lang="en-US" sz="1600" dirty="0"/>
              <a:t> </a:t>
            </a:r>
            <a:r>
              <a:rPr lang="en-US" sz="1600" dirty="0" err="1"/>
              <a:t>кооперативы</a:t>
            </a:r>
            <a:r>
              <a:rPr lang="en-US" sz="1600" dirty="0"/>
              <a:t> </a:t>
            </a:r>
            <a:r>
              <a:rPr lang="en-US" sz="1600" dirty="0" err="1"/>
              <a:t>создаются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того</a:t>
            </a:r>
            <a:r>
              <a:rPr lang="en-US" sz="1600" dirty="0"/>
              <a:t>, </a:t>
            </a:r>
            <a:r>
              <a:rPr lang="en-US" sz="1600" dirty="0" err="1"/>
              <a:t>чтобы</a:t>
            </a:r>
            <a:r>
              <a:rPr lang="en-US" sz="1600" dirty="0"/>
              <a:t>, </a:t>
            </a:r>
            <a:r>
              <a:rPr lang="en-US" sz="1600" dirty="0" err="1"/>
              <a:t>реализовав</a:t>
            </a:r>
            <a:r>
              <a:rPr lang="en-US" sz="1600" dirty="0"/>
              <a:t> «</a:t>
            </a:r>
            <a:r>
              <a:rPr lang="en-US" sz="1600" dirty="0" err="1"/>
              <a:t>эффект</a:t>
            </a:r>
            <a:r>
              <a:rPr lang="en-US" sz="1600" dirty="0"/>
              <a:t> </a:t>
            </a:r>
            <a:r>
              <a:rPr lang="en-US" sz="1600" dirty="0" err="1"/>
              <a:t>масштаба</a:t>
            </a:r>
            <a:r>
              <a:rPr lang="en-US" sz="1600" dirty="0"/>
              <a:t>», </a:t>
            </a:r>
            <a:r>
              <a:rPr lang="en-US" sz="1600" dirty="0" err="1"/>
              <a:t>возвратить</a:t>
            </a:r>
            <a:r>
              <a:rPr lang="en-US" sz="1600" dirty="0"/>
              <a:t> </a:t>
            </a:r>
            <a:r>
              <a:rPr lang="en-US" sz="1600" dirty="0" err="1"/>
              <a:t>своим</a:t>
            </a:r>
            <a:r>
              <a:rPr lang="en-US" sz="1600" dirty="0"/>
              <a:t> </a:t>
            </a:r>
            <a:r>
              <a:rPr lang="en-US" sz="1600" dirty="0" err="1"/>
              <a:t>членам</a:t>
            </a:r>
            <a:r>
              <a:rPr lang="en-US" sz="1600" dirty="0"/>
              <a:t> </a:t>
            </a:r>
            <a:r>
              <a:rPr lang="en-US" sz="1600" dirty="0" err="1"/>
              <a:t>полученные</a:t>
            </a:r>
            <a:r>
              <a:rPr lang="en-US" sz="1600" dirty="0"/>
              <a:t> </a:t>
            </a:r>
            <a:r>
              <a:rPr lang="en-US" sz="1600" dirty="0" err="1"/>
              <a:t>дополнительные</a:t>
            </a:r>
            <a:r>
              <a:rPr lang="en-US" sz="1600" dirty="0"/>
              <a:t> </a:t>
            </a:r>
            <a:r>
              <a:rPr lang="en-US" sz="1600" dirty="0" err="1"/>
              <a:t>доходы</a:t>
            </a:r>
            <a:r>
              <a:rPr lang="en-US" sz="1600" dirty="0"/>
              <a:t> в </a:t>
            </a:r>
            <a:r>
              <a:rPr lang="en-US" sz="1600" dirty="0" err="1"/>
              <a:t>первую</a:t>
            </a:r>
            <a:r>
              <a:rPr lang="en-US" sz="1600" dirty="0"/>
              <a:t> </a:t>
            </a:r>
            <a:r>
              <a:rPr lang="en-US" sz="1600" dirty="0" err="1"/>
              <a:t>очередь</a:t>
            </a:r>
            <a:r>
              <a:rPr lang="en-US" sz="1600" dirty="0"/>
              <a:t> – </a:t>
            </a:r>
            <a:r>
              <a:rPr lang="en-US" sz="1600" dirty="0" err="1"/>
              <a:t>через</a:t>
            </a:r>
            <a:r>
              <a:rPr lang="en-US" sz="1600" dirty="0"/>
              <a:t> </a:t>
            </a:r>
            <a:r>
              <a:rPr lang="en-US" sz="1600" dirty="0" err="1"/>
              <a:t>цены</a:t>
            </a:r>
            <a:r>
              <a:rPr lang="en-US" sz="1600" dirty="0"/>
              <a:t> (</a:t>
            </a:r>
            <a:r>
              <a:rPr lang="en-US" sz="1600" dirty="0" err="1"/>
              <a:t>более</a:t>
            </a:r>
            <a:r>
              <a:rPr lang="en-US" sz="1600" dirty="0"/>
              <a:t> </a:t>
            </a:r>
            <a:r>
              <a:rPr lang="en-US" sz="1600" dirty="0" err="1"/>
              <a:t>выгодные</a:t>
            </a:r>
            <a:r>
              <a:rPr lang="en-US" sz="1600" dirty="0"/>
              <a:t>, </a:t>
            </a:r>
            <a:r>
              <a:rPr lang="en-US" sz="1600" dirty="0" err="1"/>
              <a:t>чем</a:t>
            </a:r>
            <a:r>
              <a:rPr lang="en-US" sz="1600" dirty="0"/>
              <a:t> в </a:t>
            </a:r>
            <a:r>
              <a:rPr lang="en-US" sz="1600" dirty="0" err="1"/>
              <a:t>коммерческих</a:t>
            </a:r>
            <a:r>
              <a:rPr lang="en-US" sz="1600" dirty="0"/>
              <a:t> </a:t>
            </a:r>
            <a:r>
              <a:rPr lang="en-US" sz="1600" dirty="0" err="1"/>
              <a:t>организациях</a:t>
            </a:r>
            <a:r>
              <a:rPr lang="en-US" sz="1600" dirty="0"/>
              <a:t>), </a:t>
            </a:r>
            <a:r>
              <a:rPr lang="en-US" sz="1600" dirty="0" err="1"/>
              <a:t>распределение</a:t>
            </a:r>
            <a:r>
              <a:rPr lang="en-US" sz="1600" dirty="0"/>
              <a:t> </a:t>
            </a:r>
            <a:r>
              <a:rPr lang="en-US" sz="1600" dirty="0" err="1"/>
              <a:t>прибыли</a:t>
            </a:r>
            <a:r>
              <a:rPr lang="en-US" sz="1600" dirty="0"/>
              <a:t> </a:t>
            </a:r>
            <a:r>
              <a:rPr lang="en-US" sz="1600" dirty="0" err="1"/>
              <a:t>между</a:t>
            </a:r>
            <a:r>
              <a:rPr lang="en-US" sz="1600" dirty="0"/>
              <a:t> </a:t>
            </a:r>
            <a:r>
              <a:rPr lang="en-US" sz="1600" dirty="0" err="1"/>
              <a:t>членами</a:t>
            </a:r>
            <a:r>
              <a:rPr lang="en-US" sz="1600" dirty="0"/>
              <a:t> </a:t>
            </a:r>
            <a:r>
              <a:rPr lang="en-US" sz="1600" dirty="0" err="1"/>
              <a:t>играет</a:t>
            </a:r>
            <a:r>
              <a:rPr lang="en-US" sz="1600" dirty="0"/>
              <a:t> </a:t>
            </a:r>
            <a:r>
              <a:rPr lang="en-US" sz="1600" dirty="0" err="1"/>
              <a:t>вспомогательную</a:t>
            </a:r>
            <a:r>
              <a:rPr lang="en-US" sz="1600" dirty="0"/>
              <a:t> </a:t>
            </a:r>
            <a:r>
              <a:rPr lang="en-US" sz="1600" dirty="0" err="1"/>
              <a:t>роль</a:t>
            </a:r>
            <a:endParaRPr lang="en-US" sz="1600" dirty="0"/>
          </a:p>
        </p:txBody>
      </p:sp>
      <p:pic>
        <p:nvPicPr>
          <p:cNvPr id="6" name="Объект 5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F7856D1-4738-4EC9-BDBB-29B5A65BF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18533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0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CB38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2B39-A919-4F73-96B1-D2B6EE9E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Миф</a:t>
            </a:r>
            <a:r>
              <a:rPr lang="en-US" dirty="0"/>
              <a:t> 2</a:t>
            </a:r>
            <a:r>
              <a:rPr lang="ru-RU" dirty="0"/>
              <a:t> – о рентабельности кооператива</a:t>
            </a:r>
            <a:endParaRPr lang="en-US" dirty="0"/>
          </a:p>
        </p:txBody>
      </p:sp>
      <p:pic>
        <p:nvPicPr>
          <p:cNvPr id="6" name="Объект 5" descr="Изображение выглядит как комнат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1CEABF6B-DCDB-431E-9082-586D682DB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586308"/>
            <a:ext cx="4309533" cy="18423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8EE863D-34BB-4738-ACAA-4C5F62A8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 err="1"/>
              <a:t>Успешный</a:t>
            </a:r>
            <a:r>
              <a:rPr lang="en-US" sz="2200" dirty="0"/>
              <a:t> </a:t>
            </a:r>
            <a:r>
              <a:rPr lang="en-US" sz="2200" dirty="0" err="1"/>
              <a:t>кооператив</a:t>
            </a:r>
            <a:r>
              <a:rPr lang="en-US" sz="2200" dirty="0"/>
              <a:t> – </a:t>
            </a:r>
            <a:r>
              <a:rPr lang="en-US" sz="2200" dirty="0" err="1"/>
              <a:t>это</a:t>
            </a:r>
            <a:r>
              <a:rPr lang="en-US" sz="2200" dirty="0"/>
              <a:t> </a:t>
            </a:r>
            <a:r>
              <a:rPr lang="en-US" sz="2200" dirty="0" err="1"/>
              <a:t>кооператив</a:t>
            </a:r>
            <a:r>
              <a:rPr lang="en-US" sz="2200" dirty="0"/>
              <a:t>, </a:t>
            </a:r>
            <a:r>
              <a:rPr lang="en-US" sz="2200" dirty="0" err="1"/>
              <a:t>получающий</a:t>
            </a:r>
            <a:r>
              <a:rPr lang="en-US" sz="2200" dirty="0"/>
              <a:t> </a:t>
            </a:r>
            <a:r>
              <a:rPr lang="en-US" sz="2200" dirty="0" err="1"/>
              <a:t>прибыль</a:t>
            </a:r>
            <a:r>
              <a:rPr lang="en-US" sz="2200" dirty="0"/>
              <a:t> (</a:t>
            </a:r>
            <a:r>
              <a:rPr lang="en-US" sz="2200" dirty="0" err="1"/>
              <a:t>распространён</a:t>
            </a:r>
            <a:r>
              <a:rPr lang="en-US" sz="2200" dirty="0"/>
              <a:t> в </a:t>
            </a:r>
            <a:r>
              <a:rPr lang="en-US" sz="2200" dirty="0" err="1"/>
              <a:t>банковской</a:t>
            </a:r>
            <a:r>
              <a:rPr lang="en-US" sz="2200" dirty="0"/>
              <a:t> </a:t>
            </a:r>
            <a:r>
              <a:rPr lang="en-US" sz="2200" dirty="0" err="1"/>
              <a:t>среде</a:t>
            </a:r>
            <a:r>
              <a:rPr lang="en-US" sz="2200" dirty="0"/>
              <a:t>)</a:t>
            </a:r>
          </a:p>
          <a:p>
            <a:pPr marL="0"/>
            <a:r>
              <a:rPr lang="en-US" sz="2200" dirty="0"/>
              <a:t>В </a:t>
            </a:r>
            <a:r>
              <a:rPr lang="en-US" sz="2200" dirty="0" err="1"/>
              <a:t>действительности</a:t>
            </a:r>
            <a:r>
              <a:rPr lang="en-US" sz="2200" dirty="0"/>
              <a:t> </a:t>
            </a:r>
            <a:r>
              <a:rPr lang="ru-RU" sz="2200" dirty="0"/>
              <a:t>прибыль кооперативу необходима только в связи с осуществлением инвестиций:</a:t>
            </a:r>
          </a:p>
          <a:p>
            <a:pPr marL="114300" indent="-342900">
              <a:buFont typeface="Courier New" panose="02070309020205020404" pitchFamily="49" charset="0"/>
              <a:buChar char="o"/>
            </a:pPr>
            <a:r>
              <a:rPr lang="ru-RU" sz="2200" dirty="0"/>
              <a:t>будущих (для чего прибыль накапливается),</a:t>
            </a:r>
          </a:p>
          <a:p>
            <a:pPr marL="114300" indent="-342900">
              <a:buFont typeface="Courier New" panose="02070309020205020404" pitchFamily="49" charset="0"/>
              <a:buChar char="o"/>
            </a:pPr>
            <a:r>
              <a:rPr lang="ru-RU" sz="2200" dirty="0"/>
              <a:t>или ранее совершенных за счет банковского кредита, который необходимо погашать.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294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9C361-22EE-4546-BC10-8BB8817C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Миф 3 – об окупаемости проекта получения кооперативом гранта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4FE02-0875-4F57-B325-AABCCC16BD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«…бизнес-план по развитию сельскохозяйственного потребительского кооператива со сроком окупаемости проекта не более 5 лет…»</a:t>
            </a:r>
          </a:p>
          <a:p>
            <a:r>
              <a:rPr lang="ru-RU" sz="1600" dirty="0"/>
              <a:t>Понятие «окупаемость» неразрывно связано с возвратом вложений (инвестиций, займов, кредитов). В </a:t>
            </a:r>
            <a:r>
              <a:rPr lang="ru-RU" sz="1600" dirty="0" err="1"/>
              <a:t>СПоК</a:t>
            </a:r>
            <a:r>
              <a:rPr lang="ru-RU" sz="1600" dirty="0"/>
              <a:t> вложения делают: государство (невозвратные вложения), члены кооператива (невозвратные вложения с целью получения услуг по себестоимости) – таким образом, отсутствует основа для расчёта «окупаемости». Если кооператив даже получит и аккумулирует прибыль (за счёт установления невыгодных расценок – ему некому прибыль возвращать).</a:t>
            </a:r>
          </a:p>
        </p:txBody>
      </p:sp>
      <p:pic>
        <p:nvPicPr>
          <p:cNvPr id="1026" name="Picture 2" descr="Дополнительная прибыль — Answr">
            <a:extLst>
              <a:ext uri="{FF2B5EF4-FFF2-40B4-BE49-F238E27FC236}">
                <a16:creationId xmlns:a16="http://schemas.microsoft.com/office/drawing/2014/main" id="{404AB506-1C58-4141-B82D-A0E4926165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451523"/>
            <a:ext cx="4937125" cy="32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2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5CB6CD8-0F86-4DFB-83C2-B2F902F7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Некоммерческая организация (сельскохозяйственный потребительский кооператив – частный случай НКО) -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1CB33F8E-9605-4F5E-8F05-1E102391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0000"/>
                </a:solidFill>
              </a:rPr>
              <a:t>юридическое лицо, не преследующее извлечение прибыли в качестве основной цели своей деятельности и не распределяющие полученную прибыль между участниками. НКО могут вести коммерческую деятельность лишь постольку, поскольку это служит достижению целей, ради которых они созданы и соответствуют этим целям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en-US" altLang="ru-RU"/>
              <a:t>(</a:t>
            </a:r>
            <a:r>
              <a:rPr lang="ru-RU" altLang="ru-RU"/>
              <a:t>Гражданский Кодекс РФ ст. 50)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B029B724-BF15-4D46-A901-5B80A1D4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582C04-BA83-4B31-B4FC-66A979CADD8E}" type="slidenum">
              <a:rPr lang="en-US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915F4-BE81-4A53-900F-DE9684AB3D29}"/>
              </a:ext>
            </a:extLst>
          </p:cNvPr>
          <p:cNvSpPr txBox="1"/>
          <p:nvPr/>
        </p:nvSpPr>
        <p:spPr>
          <a:xfrm>
            <a:off x="838200" y="5947928"/>
            <a:ext cx="10219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Прибыль в кооперативе может быть! Но для чего она?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17A994-499E-4CF0-A604-AF6D0135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Природа прибыли коммерческой организации</a:t>
            </a:r>
          </a:p>
        </p:txBody>
      </p:sp>
      <p:pic>
        <p:nvPicPr>
          <p:cNvPr id="8" name="Объект 7" descr="Изображение выглядит как текст, внутренний, фотография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2CD5858-7782-49AF-82B9-EAB40A5C9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-1" b="8425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162B36F-B878-4164-A323-2A457E02F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Получение прибыли является целью создания предприятия (инвестирования средств собственником),</a:t>
            </a:r>
          </a:p>
          <a:p>
            <a:r>
              <a:rPr lang="en-US" sz="2000"/>
              <a:t>Прибыль образуется за счёт того, что собственник устанавливает такие тарифы на товары и услуги организации, при которых доходы превышают расходы (при грамотном планировании)</a:t>
            </a:r>
          </a:p>
        </p:txBody>
      </p:sp>
    </p:spTree>
    <p:extLst>
      <p:ext uri="{BB962C8B-B14F-4D97-AF65-F5344CB8AC3E}">
        <p14:creationId xmlns:p14="http://schemas.microsoft.com/office/powerpoint/2010/main" val="3254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8E428B-562D-4A28-BB1D-4B52BA42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0743"/>
            <a:ext cx="10556630" cy="7873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200" dirty="0"/>
              <a:t>Прибыль в сбытовой деятельности (на примере скупки молока)</a:t>
            </a:r>
            <a:endParaRPr lang="en-US" sz="22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1895E72-C078-47F6-B31C-3BD3401C2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09" y="1611087"/>
            <a:ext cx="4600120" cy="45658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700" dirty="0"/>
              <a:t>«Технология» работы предприятия: скупка розничных партий молока и сдача оптовой партии по заранее известной цене оптовому покупателю.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700" dirty="0"/>
              <a:t>Если предприятие частное (принадлежит «инвестору»): прибыль – это цель создания предприятия, имеющая источником недоплаченную сельскохозяйственным товаропроизводителям цену молока.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700" dirty="0"/>
              <a:t>Если предприятие – кооператив производителей молока, то цель его создания – повышение цены сбыта до оптовой цены за вычетом издержек на сбор и транспортировку. В этой модели прибыли места нет (кроме ситуации с плановым накоплением для формирования фондов). </a:t>
            </a:r>
            <a:endParaRPr lang="en-US" sz="1700" dirty="0"/>
          </a:p>
        </p:txBody>
      </p:sp>
      <p:pic>
        <p:nvPicPr>
          <p:cNvPr id="12" name="Объект 11" descr="Изображение выглядит как снимок экран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D9B426E-C47C-444E-A858-F22E6A1D6D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28" y="1611086"/>
            <a:ext cx="7563620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4A58-B21D-4EAF-87A4-F9526028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При</a:t>
            </a:r>
            <a:r>
              <a:rPr lang="ru-RU" dirty="0"/>
              <a:t>чины образования</a:t>
            </a:r>
            <a:r>
              <a:rPr lang="en-US" dirty="0"/>
              <a:t> </a:t>
            </a:r>
            <a:r>
              <a:rPr lang="en-US" dirty="0" err="1"/>
              <a:t>прибыли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 err="1"/>
              <a:t>потребительско</a:t>
            </a:r>
            <a:r>
              <a:rPr lang="ru-RU" dirty="0"/>
              <a:t>м</a:t>
            </a:r>
            <a:r>
              <a:rPr lang="en-US" dirty="0"/>
              <a:t> </a:t>
            </a:r>
            <a:r>
              <a:rPr lang="en-US" dirty="0" err="1"/>
              <a:t>кооператив</a:t>
            </a:r>
            <a:r>
              <a:rPr lang="ru-RU" dirty="0"/>
              <a:t>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DD52D-8809-48A3-93D7-C3B871C9A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Получение</a:t>
            </a:r>
            <a:r>
              <a:rPr lang="en-US" sz="2000" dirty="0"/>
              <a:t> </a:t>
            </a:r>
            <a:r>
              <a:rPr lang="en-US" sz="2000" dirty="0" err="1"/>
              <a:t>прибыли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является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создания</a:t>
            </a:r>
            <a:r>
              <a:rPr lang="en-US" sz="2000" dirty="0"/>
              <a:t> </a:t>
            </a:r>
            <a:r>
              <a:rPr lang="en-US" sz="2000" dirty="0" err="1"/>
              <a:t>кооператива</a:t>
            </a:r>
            <a:r>
              <a:rPr lang="en-US" sz="2000" dirty="0"/>
              <a:t> (</a:t>
            </a:r>
            <a:r>
              <a:rPr lang="en-US" sz="2000" dirty="0" err="1"/>
              <a:t>точка</a:t>
            </a:r>
            <a:r>
              <a:rPr lang="en-US" sz="2000" dirty="0"/>
              <a:t> </a:t>
            </a:r>
            <a:r>
              <a:rPr lang="en-US" sz="2000" dirty="0" err="1"/>
              <a:t>образования</a:t>
            </a:r>
            <a:r>
              <a:rPr lang="en-US" sz="2000" dirty="0"/>
              <a:t> </a:t>
            </a:r>
            <a:r>
              <a:rPr lang="en-US" sz="2000" dirty="0" err="1"/>
              <a:t>прибыли</a:t>
            </a:r>
            <a:r>
              <a:rPr lang="en-US" sz="2000" dirty="0"/>
              <a:t> – </a:t>
            </a:r>
            <a:r>
              <a:rPr lang="en-US" sz="2000" dirty="0" err="1"/>
              <a:t>хозяйства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членов</a:t>
            </a:r>
            <a:r>
              <a:rPr lang="en-US" sz="2000" dirty="0"/>
              <a:t>), </a:t>
            </a:r>
            <a:r>
              <a:rPr lang="en-US" sz="2000" dirty="0" err="1"/>
              <a:t>но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Условия</a:t>
            </a:r>
            <a:r>
              <a:rPr lang="en-US" sz="2000" dirty="0"/>
              <a:t> </a:t>
            </a:r>
            <a:r>
              <a:rPr lang="en-US" sz="2000" dirty="0" err="1"/>
              <a:t>деятельности</a:t>
            </a:r>
            <a:r>
              <a:rPr lang="en-US" sz="2000" dirty="0"/>
              <a:t> </a:t>
            </a:r>
            <a:r>
              <a:rPr lang="en-US" sz="2000" dirty="0" err="1"/>
              <a:t>могут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лучше</a:t>
            </a:r>
            <a:r>
              <a:rPr lang="en-US" sz="2000" dirty="0"/>
              <a:t> </a:t>
            </a:r>
            <a:r>
              <a:rPr lang="en-US" sz="2000" dirty="0" err="1"/>
              <a:t>ожидавшихся</a:t>
            </a:r>
            <a:r>
              <a:rPr lang="en-US" sz="2000" dirty="0"/>
              <a:t> (</a:t>
            </a:r>
            <a:r>
              <a:rPr lang="en-US" sz="2000" dirty="0" err="1"/>
              <a:t>пессимистическое</a:t>
            </a:r>
            <a:r>
              <a:rPr lang="en-US" sz="2000" dirty="0"/>
              <a:t> </a:t>
            </a:r>
            <a:r>
              <a:rPr lang="en-US" sz="2000" dirty="0" err="1"/>
              <a:t>планирование</a:t>
            </a:r>
            <a:r>
              <a:rPr lang="en-US" sz="2000" dirty="0"/>
              <a:t>),</a:t>
            </a:r>
          </a:p>
          <a:p>
            <a:r>
              <a:rPr lang="en-US" sz="2000" dirty="0" err="1"/>
              <a:t>Кооператив</a:t>
            </a:r>
            <a:r>
              <a:rPr lang="en-US" sz="2000" dirty="0"/>
              <a:t> </a:t>
            </a:r>
            <a:r>
              <a:rPr lang="en-US" sz="2000" dirty="0" err="1"/>
              <a:t>может</a:t>
            </a:r>
            <a:r>
              <a:rPr lang="en-US" sz="2000" dirty="0"/>
              <a:t> </a:t>
            </a:r>
            <a:r>
              <a:rPr lang="en-US" sz="2000" dirty="0" err="1"/>
              <a:t>получать</a:t>
            </a:r>
            <a:r>
              <a:rPr lang="en-US" sz="2000" dirty="0"/>
              <a:t> и </a:t>
            </a:r>
            <a:r>
              <a:rPr lang="en-US" sz="2000" dirty="0" err="1"/>
              <a:t>накапливать</a:t>
            </a:r>
            <a:r>
              <a:rPr lang="en-US" sz="2000" dirty="0"/>
              <a:t> </a:t>
            </a:r>
            <a:r>
              <a:rPr lang="en-US" sz="2000" dirty="0" err="1"/>
              <a:t>прибыль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будущих</a:t>
            </a:r>
            <a:r>
              <a:rPr lang="en-US" sz="2000" dirty="0"/>
              <a:t> </a:t>
            </a:r>
            <a:r>
              <a:rPr lang="en-US" sz="2000" dirty="0" err="1"/>
              <a:t>инвестиций</a:t>
            </a:r>
            <a:endParaRPr lang="en-US" sz="2000" dirty="0"/>
          </a:p>
        </p:txBody>
      </p:sp>
      <p:pic>
        <p:nvPicPr>
          <p:cNvPr id="6" name="Объект 5" descr="Изображение выглядит как трава, внешний, челове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99C9C1A7-1829-4339-947C-02D9BF23FE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8" b="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947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A8B18EF1-6B37-44A5-924F-875A1B03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/>
              <a:t>Кооператив может планировать или не планировать получение прибыли (аспект точности планирования)</a:t>
            </a:r>
          </a:p>
        </p:txBody>
      </p:sp>
      <p:sp>
        <p:nvSpPr>
          <p:cNvPr id="15363" name="Текст 4">
            <a:extLst>
              <a:ext uri="{FF2B5EF4-FFF2-40B4-BE49-F238E27FC236}">
                <a16:creationId xmlns:a16="http://schemas.microsoft.com/office/drawing/2014/main" id="{B7C9FBB6-5365-460F-AFF2-C2A384DA2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sz="2000" dirty="0"/>
              <a:t>«Планово-бесприбыльный» кооператив</a:t>
            </a:r>
          </a:p>
        </p:txBody>
      </p:sp>
      <p:sp>
        <p:nvSpPr>
          <p:cNvPr id="15364" name="Объект 5">
            <a:extLst>
              <a:ext uri="{FF2B5EF4-FFF2-40B4-BE49-F238E27FC236}">
                <a16:creationId xmlns:a16="http://schemas.microsoft.com/office/drawing/2014/main" id="{6024E77A-EEC5-4A6E-B2B9-53FE1BFBC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ru-RU" altLang="ru-RU" dirty="0"/>
              <a:t>По хранению сельскохозяйственной продукции на кооперативном складе,</a:t>
            </a:r>
          </a:p>
          <a:p>
            <a:r>
              <a:rPr lang="ru-RU" altLang="ru-RU" dirty="0"/>
              <a:t>По вспашке огородов членов кооператива,</a:t>
            </a:r>
          </a:p>
          <a:p>
            <a:r>
              <a:rPr lang="ru-RU" altLang="ru-RU" dirty="0"/>
              <a:t>По бухгалтерскому обслуживанию членов кооператива.</a:t>
            </a:r>
          </a:p>
        </p:txBody>
      </p:sp>
      <p:sp>
        <p:nvSpPr>
          <p:cNvPr id="15365" name="Текст 6">
            <a:extLst>
              <a:ext uri="{FF2B5EF4-FFF2-40B4-BE49-F238E27FC236}">
                <a16:creationId xmlns:a16="http://schemas.microsoft.com/office/drawing/2014/main" id="{A881A5FE-B787-4309-A7D0-BC1DC947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altLang="ru-RU" sz="2000" dirty="0"/>
              <a:t>Кооператив с возможностью образования прибыли</a:t>
            </a:r>
          </a:p>
        </p:txBody>
      </p:sp>
      <p:sp>
        <p:nvSpPr>
          <p:cNvPr id="15366" name="Объект 7">
            <a:extLst>
              <a:ext uri="{FF2B5EF4-FFF2-40B4-BE49-F238E27FC236}">
                <a16:creationId xmlns:a16="http://schemas.microsoft.com/office/drawing/2014/main" id="{3E923852-AFB0-458D-8E37-CCCC1F8FD9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altLang="ru-RU" dirty="0"/>
              <a:t>По сбору, переработке и сбыту сельскохозяйственной продукции,</a:t>
            </a:r>
          </a:p>
          <a:p>
            <a:r>
              <a:rPr lang="ru-RU" altLang="ru-RU" dirty="0"/>
              <a:t>По снабжению своих членов сырьём и материалами.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>
            <a:extLst>
              <a:ext uri="{FF2B5EF4-FFF2-40B4-BE49-F238E27FC236}">
                <a16:creationId xmlns:a16="http://schemas.microsoft.com/office/drawing/2014/main" id="{A8B18EF1-6B37-44A5-924F-875A1B03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200" dirty="0"/>
              <a:t>Кооператив может планировать или не планировать получение прибыли (аспект необходимости накопления)</a:t>
            </a:r>
          </a:p>
        </p:txBody>
      </p:sp>
      <p:sp>
        <p:nvSpPr>
          <p:cNvPr id="15363" name="Текст 4">
            <a:extLst>
              <a:ext uri="{FF2B5EF4-FFF2-40B4-BE49-F238E27FC236}">
                <a16:creationId xmlns:a16="http://schemas.microsoft.com/office/drawing/2014/main" id="{B7C9FBB6-5365-460F-AFF2-C2A384DA2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altLang="ru-RU" sz="2000" dirty="0"/>
              <a:t>«Планово-бесприбыльный» кооператив</a:t>
            </a:r>
          </a:p>
        </p:txBody>
      </p:sp>
      <p:sp>
        <p:nvSpPr>
          <p:cNvPr id="15364" name="Объект 5">
            <a:extLst>
              <a:ext uri="{FF2B5EF4-FFF2-40B4-BE49-F238E27FC236}">
                <a16:creationId xmlns:a16="http://schemas.microsoft.com/office/drawing/2014/main" id="{6024E77A-EEC5-4A6E-B2B9-53FE1BFBC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ru-RU" altLang="ru-RU" dirty="0"/>
              <a:t>По совместным закупкам,</a:t>
            </a:r>
          </a:p>
          <a:p>
            <a:r>
              <a:rPr lang="ru-RU" altLang="ru-RU" dirty="0"/>
              <a:t>По бухгалтерскому обслуживанию членов кооператива.</a:t>
            </a:r>
          </a:p>
        </p:txBody>
      </p:sp>
      <p:sp>
        <p:nvSpPr>
          <p:cNvPr id="15365" name="Текст 6">
            <a:extLst>
              <a:ext uri="{FF2B5EF4-FFF2-40B4-BE49-F238E27FC236}">
                <a16:creationId xmlns:a16="http://schemas.microsoft.com/office/drawing/2014/main" id="{A881A5FE-B787-4309-A7D0-BC1DC947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altLang="ru-RU" sz="2000" dirty="0"/>
              <a:t>Кооператив с возможностью планирования прибыли</a:t>
            </a:r>
          </a:p>
        </p:txBody>
      </p:sp>
      <p:sp>
        <p:nvSpPr>
          <p:cNvPr id="15366" name="Объект 7">
            <a:extLst>
              <a:ext uri="{FF2B5EF4-FFF2-40B4-BE49-F238E27FC236}">
                <a16:creationId xmlns:a16="http://schemas.microsoft.com/office/drawing/2014/main" id="{3E923852-AFB0-458D-8E37-CCCC1F8FD9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r>
              <a:rPr lang="ru-RU" altLang="ru-RU" dirty="0"/>
              <a:t>По сбору, переработке и сбыту сельскохозяйственной продукции,</a:t>
            </a:r>
          </a:p>
          <a:p>
            <a:r>
              <a:rPr lang="ru-RU" altLang="ru-RU" dirty="0"/>
              <a:t>По производству комбикорма.</a:t>
            </a:r>
          </a:p>
        </p:txBody>
      </p:sp>
    </p:spTree>
    <p:extLst>
      <p:ext uri="{BB962C8B-B14F-4D97-AF65-F5344CB8AC3E}">
        <p14:creationId xmlns:p14="http://schemas.microsoft.com/office/powerpoint/2010/main" val="415004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701E9-63B0-4874-8FBB-D670BA04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Деятельность сбытового кооператива, не планирующего прибыли (пример 1)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6904F7-92AF-4803-983D-6D0E1062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9680"/>
            <a:ext cx="8229600" cy="4427005"/>
          </a:xfrm>
        </p:spPr>
      </p:pic>
    </p:spTree>
    <p:extLst>
      <p:ext uri="{BB962C8B-B14F-4D97-AF65-F5344CB8AC3E}">
        <p14:creationId xmlns:p14="http://schemas.microsoft.com/office/powerpoint/2010/main" val="271117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2DF83-788B-4CA0-B6C7-12BF9F8C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Деятельность сбытового кооператива, планирующего прибыль (пример 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1BCD0E-7E0F-431D-9EF7-BD4C65E5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96" y="1600201"/>
            <a:ext cx="7980408" cy="4525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EDEEE0-D391-4DF0-B229-95FCADD39B42}"/>
              </a:ext>
            </a:extLst>
          </p:cNvPr>
          <p:cNvSpPr txBox="1"/>
          <p:nvPr/>
        </p:nvSpPr>
        <p:spPr>
          <a:xfrm>
            <a:off x="6096000" y="1690688"/>
            <a:ext cx="399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Средства будут инвестированы в собственную переработку</a:t>
            </a:r>
          </a:p>
        </p:txBody>
      </p:sp>
    </p:spTree>
    <p:extLst>
      <p:ext uri="{BB962C8B-B14F-4D97-AF65-F5344CB8AC3E}">
        <p14:creationId xmlns:p14="http://schemas.microsoft.com/office/powerpoint/2010/main" val="190621873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412431"/>
      </a:dk2>
      <a:lt2>
        <a:srgbClr val="E8E2E4"/>
      </a:lt2>
      <a:accent1>
        <a:srgbClr val="2CB387"/>
      </a:accent1>
      <a:accent2>
        <a:srgbClr val="39B859"/>
      </a:accent2>
      <a:accent3>
        <a:srgbClr val="3AB1BD"/>
      </a:accent3>
      <a:accent4>
        <a:srgbClr val="BE2EA9"/>
      </a:accent4>
      <a:accent5>
        <a:srgbClr val="D0407E"/>
      </a:accent5>
      <a:accent6>
        <a:srgbClr val="BE2E31"/>
      </a:accent6>
      <a:hlink>
        <a:srgbClr val="C34C7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1091</Words>
  <Application>Microsoft Office PowerPoint</Application>
  <PresentationFormat>Широкоэкранный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Courier New</vt:lpstr>
      <vt:lpstr>Elephant</vt:lpstr>
      <vt:lpstr>Wingdings</vt:lpstr>
      <vt:lpstr>BrushVTI</vt:lpstr>
      <vt:lpstr>Прибыль и убытки в сельскохозяйственном потребительском кооперативе</vt:lpstr>
      <vt:lpstr>Некоммерческая организация (сельскохозяйственный потребительский кооператив – частный случай НКО) -</vt:lpstr>
      <vt:lpstr>Природа прибыли коммерческой организации</vt:lpstr>
      <vt:lpstr>Прибыль в сбытовой деятельности (на примере скупки молока)</vt:lpstr>
      <vt:lpstr>Причины образования прибыли в потребительском кооперативе</vt:lpstr>
      <vt:lpstr>Кооператив может планировать или не планировать получение прибыли (аспект точности планирования)</vt:lpstr>
      <vt:lpstr>Кооператив может планировать или не планировать получение прибыли (аспект необходимости накопления)</vt:lpstr>
      <vt:lpstr>Деятельность сбытового кооператива, не планирующего прибыли (пример 1)</vt:lpstr>
      <vt:lpstr>Деятельность сбытового кооператива, планирующего прибыль (пример 2)</vt:lpstr>
      <vt:lpstr>Правовая коллизия в отношении возможности распределения прибыли</vt:lpstr>
      <vt:lpstr>Модель распределения прибыли согласно Закону «О сельскохозяйственной кооперации»</vt:lpstr>
      <vt:lpstr>Стратегии кооператива в отношении прибыли</vt:lpstr>
      <vt:lpstr>Убыток кооператива не имеет своей «кооперативной» специфики</vt:lpstr>
      <vt:lpstr>Источники покрытия убытков</vt:lpstr>
      <vt:lpstr>Бухгалтерские проводки по покрытию убытка кооператива</vt:lpstr>
      <vt:lpstr>Миф 1 – о цели вступления в кооператив</vt:lpstr>
      <vt:lpstr>Миф 2 – о рентабельности кооператива</vt:lpstr>
      <vt:lpstr>Миф 3 – об окупаемости проекта получения кооперативом гранта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Прибыль и убытки сельскохозяйственного потребительского кооператива</dc:title>
  <dc:creator>euser519</dc:creator>
  <cp:lastModifiedBy>Морозов Андрей</cp:lastModifiedBy>
  <cp:revision>18</cp:revision>
  <dcterms:created xsi:type="dcterms:W3CDTF">2020-04-04T17:21:39Z</dcterms:created>
  <dcterms:modified xsi:type="dcterms:W3CDTF">2022-03-02T14:52:58Z</dcterms:modified>
</cp:coreProperties>
</file>